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2"/>
  </p:notesMasterIdLst>
  <p:sldIdLst>
    <p:sldId id="256" r:id="rId2"/>
    <p:sldId id="257" r:id="rId3"/>
    <p:sldId id="258" r:id="rId4"/>
    <p:sldId id="259" r:id="rId5"/>
    <p:sldId id="275" r:id="rId6"/>
    <p:sldId id="260" r:id="rId7"/>
    <p:sldId id="261" r:id="rId8"/>
    <p:sldId id="276" r:id="rId9"/>
    <p:sldId id="269" r:id="rId10"/>
    <p:sldId id="263" r:id="rId11"/>
    <p:sldId id="272" r:id="rId12"/>
    <p:sldId id="277" r:id="rId13"/>
    <p:sldId id="266" r:id="rId14"/>
    <p:sldId id="264" r:id="rId15"/>
    <p:sldId id="265" r:id="rId16"/>
    <p:sldId id="273" r:id="rId17"/>
    <p:sldId id="279" r:id="rId18"/>
    <p:sldId id="278" r:id="rId19"/>
    <p:sldId id="268"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441E264-4C2C-4942-8D83-2BEB420973AD}">
          <p14:sldIdLst>
            <p14:sldId id="256"/>
            <p14:sldId id="257"/>
            <p14:sldId id="258"/>
            <p14:sldId id="259"/>
            <p14:sldId id="275"/>
            <p14:sldId id="260"/>
            <p14:sldId id="261"/>
            <p14:sldId id="276"/>
            <p14:sldId id="269"/>
            <p14:sldId id="263"/>
            <p14:sldId id="272"/>
            <p14:sldId id="277"/>
            <p14:sldId id="266"/>
            <p14:sldId id="264"/>
            <p14:sldId id="265"/>
            <p14:sldId id="273"/>
            <p14:sldId id="279"/>
            <p14:sldId id="278"/>
            <p14:sldId id="268"/>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8601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p:scale>
          <a:sx n="100" d="100"/>
          <a:sy n="100" d="100"/>
        </p:scale>
        <p:origin x="438" y="327"/>
      </p:cViewPr>
      <p:guideLst/>
    </p:cSldViewPr>
  </p:slideViewPr>
  <p:notesTextViewPr>
    <p:cViewPr>
      <p:scale>
        <a:sx n="3" d="2"/>
        <a:sy n="3" d="2"/>
      </p:scale>
      <p:origin x="0" y="0"/>
    </p:cViewPr>
  </p:notesTextViewPr>
  <p:notesViewPr>
    <p:cSldViewPr snapToGrid="0">
      <p:cViewPr varScale="1">
        <p:scale>
          <a:sx n="85" d="100"/>
          <a:sy n="85" d="100"/>
        </p:scale>
        <p:origin x="387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C3BC9-78BE-4F5F-BBC2-24CCE9B8915F}" type="datetimeFigureOut">
              <a:rPr lang="en-GB" smtClean="0"/>
              <a:t>17/03/2024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CD3F8-1BC0-41CC-B1BC-04015310F6E3}" type="slidenum">
              <a:rPr lang="en-GB" smtClean="0"/>
              <a:t>‹Nr.›</a:t>
            </a:fld>
            <a:endParaRPr lang="en-GB"/>
          </a:p>
        </p:txBody>
      </p:sp>
    </p:spTree>
    <p:extLst>
      <p:ext uri="{BB962C8B-B14F-4D97-AF65-F5344CB8AC3E}">
        <p14:creationId xmlns:p14="http://schemas.microsoft.com/office/powerpoint/2010/main" val="362476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Mention Karen Crowther </a:t>
            </a:r>
            <a:r>
              <a:rPr lang="de-DE" dirty="0" err="1"/>
              <a:t>having</a:t>
            </a:r>
            <a:r>
              <a:rPr lang="de-DE" dirty="0"/>
              <a:t> </a:t>
            </a:r>
            <a:r>
              <a:rPr lang="de-DE" dirty="0" err="1"/>
              <a:t>looked</a:t>
            </a:r>
            <a:r>
              <a:rPr lang="de-DE" dirty="0"/>
              <a:t> at </a:t>
            </a:r>
            <a:r>
              <a:rPr lang="de-DE" dirty="0" err="1"/>
              <a:t>fundamentality</a:t>
            </a:r>
            <a:r>
              <a:rPr lang="de-DE" dirty="0"/>
              <a:t> in </a:t>
            </a:r>
            <a:r>
              <a:rPr lang="de-DE" dirty="0" err="1"/>
              <a:t>terms</a:t>
            </a:r>
            <a:r>
              <a:rPr lang="de-DE" dirty="0"/>
              <a:t> </a:t>
            </a:r>
            <a:r>
              <a:rPr lang="de-DE" dirty="0" err="1"/>
              <a:t>of</a:t>
            </a:r>
            <a:r>
              <a:rPr lang="de-DE" dirty="0"/>
              <a:t> </a:t>
            </a:r>
            <a:r>
              <a:rPr lang="de-DE" dirty="0" err="1"/>
              <a:t>theories</a:t>
            </a:r>
            <a:r>
              <a:rPr lang="de-DE" dirty="0"/>
              <a:t>, </a:t>
            </a:r>
            <a:r>
              <a:rPr lang="de-DE" dirty="0" err="1"/>
              <a:t>I‘m</a:t>
            </a:r>
            <a:r>
              <a:rPr lang="de-DE" dirty="0"/>
              <a:t> </a:t>
            </a:r>
            <a:r>
              <a:rPr lang="de-DE" dirty="0" err="1"/>
              <a:t>more</a:t>
            </a:r>
            <a:r>
              <a:rPr lang="de-DE" dirty="0"/>
              <a:t> </a:t>
            </a:r>
            <a:r>
              <a:rPr lang="de-DE" dirty="0" err="1"/>
              <a:t>interest</a:t>
            </a:r>
            <a:r>
              <a:rPr lang="de-DE" dirty="0"/>
              <a:t> in </a:t>
            </a:r>
            <a:r>
              <a:rPr lang="de-DE" dirty="0" err="1"/>
              <a:t>systems</a:t>
            </a:r>
            <a:endParaRPr lang="de-AT" dirty="0"/>
          </a:p>
        </p:txBody>
      </p:sp>
      <p:sp>
        <p:nvSpPr>
          <p:cNvPr id="4" name="Foliennummernplatzhalter 3"/>
          <p:cNvSpPr>
            <a:spLocks noGrp="1"/>
          </p:cNvSpPr>
          <p:nvPr>
            <p:ph type="sldNum" sz="quarter" idx="5"/>
          </p:nvPr>
        </p:nvSpPr>
        <p:spPr/>
        <p:txBody>
          <a:bodyPr/>
          <a:lstStyle/>
          <a:p>
            <a:fld id="{41FCD3F8-1BC0-41CC-B1BC-04015310F6E3}" type="slidenum">
              <a:rPr lang="en-GB" smtClean="0"/>
              <a:t>6</a:t>
            </a:fld>
            <a:endParaRPr lang="en-GB"/>
          </a:p>
        </p:txBody>
      </p:sp>
    </p:spTree>
    <p:extLst>
      <p:ext uri="{BB962C8B-B14F-4D97-AF65-F5344CB8AC3E}">
        <p14:creationId xmlns:p14="http://schemas.microsoft.com/office/powerpoint/2010/main" val="63299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 </a:t>
            </a:r>
            <a:r>
              <a:rPr lang="de-DE" dirty="0" err="1"/>
              <a:t>measuring</a:t>
            </a:r>
            <a:r>
              <a:rPr lang="de-DE" dirty="0"/>
              <a:t> </a:t>
            </a:r>
            <a:r>
              <a:rPr lang="de-DE" dirty="0" err="1"/>
              <a:t>devices</a:t>
            </a:r>
            <a:r>
              <a:rPr lang="de-DE" dirty="0"/>
              <a:t>, H … </a:t>
            </a:r>
            <a:r>
              <a:rPr lang="de-DE" dirty="0" err="1"/>
              <a:t>transition</a:t>
            </a:r>
            <a:r>
              <a:rPr lang="de-DE" dirty="0"/>
              <a:t> </a:t>
            </a:r>
            <a:r>
              <a:rPr lang="de-DE" dirty="0" err="1"/>
              <a:t>probabilities</a:t>
            </a:r>
            <a:endParaRPr lang="de-AT" dirty="0"/>
          </a:p>
        </p:txBody>
      </p:sp>
      <p:sp>
        <p:nvSpPr>
          <p:cNvPr id="4" name="Foliennummernplatzhalter 3"/>
          <p:cNvSpPr>
            <a:spLocks noGrp="1"/>
          </p:cNvSpPr>
          <p:nvPr>
            <p:ph type="sldNum" sz="quarter" idx="5"/>
          </p:nvPr>
        </p:nvSpPr>
        <p:spPr/>
        <p:txBody>
          <a:bodyPr/>
          <a:lstStyle/>
          <a:p>
            <a:fld id="{41FCD3F8-1BC0-41CC-B1BC-04015310F6E3}" type="slidenum">
              <a:rPr lang="en-GB" smtClean="0"/>
              <a:t>7</a:t>
            </a:fld>
            <a:endParaRPr lang="en-GB"/>
          </a:p>
        </p:txBody>
      </p:sp>
    </p:spTree>
    <p:extLst>
      <p:ext uri="{BB962C8B-B14F-4D97-AF65-F5344CB8AC3E}">
        <p14:creationId xmlns:p14="http://schemas.microsoft.com/office/powerpoint/2010/main" val="101735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6590245D-B673-40AE-816E-D73B41F0927A}" type="datetime1">
              <a:rPr lang="en-US" smtClean="0"/>
              <a:t>3/19/2024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Alexander Niederklapfer - LSE</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61118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D4C7C9-C405-4A2D-8181-D508173CE6A6}" type="datetime1">
              <a:rPr lang="en-US" smtClean="0"/>
              <a:t>3/19/2024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Alexander Niederklapfer - LSE</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270025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E42CF201-F979-4523-B48B-E4E192F792D6}" type="datetime1">
              <a:rPr lang="en-US" smtClean="0"/>
              <a:t>3/19/2024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Alexander Niederklapfer - LSE</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21703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95605F-6E10-C940-55F5-B8FF66969169}"/>
              </a:ext>
              <a:ext uri="{C183D7F6-B498-43B3-948B-1728B52AA6E4}">
                <adec:decorative xmlns:adec="http://schemas.microsoft.com/office/drawing/2017/decorative" val="1"/>
              </a:ext>
            </a:extLst>
          </p:cNvPr>
          <p:cNvPicPr>
            <a:picLocks noChangeAspect="1"/>
          </p:cNvPicPr>
          <p:nvPr userDrawn="1"/>
        </p:nvPicPr>
        <p:blipFill rotWithShape="1">
          <a:blip r:embed="rId2"/>
          <a:srcRect l="10857" r="17700" b="59255"/>
          <a:stretch/>
        </p:blipFill>
        <p:spPr>
          <a:xfrm>
            <a:off x="0" y="4063725"/>
            <a:ext cx="12190607" cy="2794275"/>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umsplatzhalter 11">
            <a:extLst>
              <a:ext uri="{FF2B5EF4-FFF2-40B4-BE49-F238E27FC236}">
                <a16:creationId xmlns:a16="http://schemas.microsoft.com/office/drawing/2014/main" id="{CD0F20E9-3627-7E3B-7C90-8991A1103D3D}"/>
              </a:ext>
            </a:extLst>
          </p:cNvPr>
          <p:cNvSpPr>
            <a:spLocks noGrp="1"/>
          </p:cNvSpPr>
          <p:nvPr>
            <p:ph type="dt" sz="half" idx="10"/>
          </p:nvPr>
        </p:nvSpPr>
        <p:spPr/>
        <p:txBody>
          <a:bodyPr/>
          <a:lstStyle/>
          <a:p>
            <a:fld id="{79FF4518-5F16-4660-9B74-DD797CC6A13D}" type="datetime1">
              <a:rPr lang="en-US" smtClean="0"/>
              <a:t>3/19/2024</a:t>
            </a:fld>
            <a:endParaRPr lang="en-US"/>
          </a:p>
        </p:txBody>
      </p:sp>
      <p:sp>
        <p:nvSpPr>
          <p:cNvPr id="13" name="Fußzeilenplatzhalter 12">
            <a:extLst>
              <a:ext uri="{FF2B5EF4-FFF2-40B4-BE49-F238E27FC236}">
                <a16:creationId xmlns:a16="http://schemas.microsoft.com/office/drawing/2014/main" id="{31DB645A-57B6-F9D4-2EE2-89DA09266DF8}"/>
              </a:ext>
            </a:extLst>
          </p:cNvPr>
          <p:cNvSpPr>
            <a:spLocks noGrp="1"/>
          </p:cNvSpPr>
          <p:nvPr>
            <p:ph type="ftr" sz="quarter" idx="11"/>
          </p:nvPr>
        </p:nvSpPr>
        <p:spPr>
          <a:xfrm>
            <a:off x="8524093" y="6453002"/>
            <a:ext cx="2805405" cy="365125"/>
          </a:xfrm>
        </p:spPr>
        <p:txBody>
          <a:bodyPr/>
          <a:lstStyle>
            <a:lvl1pPr>
              <a:defRPr b="1">
                <a:solidFill>
                  <a:schemeClr val="bg1"/>
                </a:solidFill>
              </a:defRPr>
            </a:lvl1pPr>
          </a:lstStyle>
          <a:p>
            <a:r>
              <a:rPr lang="en-US" dirty="0"/>
              <a:t>Alexander Niederklapfer - LSE</a:t>
            </a:r>
          </a:p>
        </p:txBody>
      </p:sp>
      <p:sp>
        <p:nvSpPr>
          <p:cNvPr id="14" name="Foliennummernplatzhalter 13">
            <a:extLst>
              <a:ext uri="{FF2B5EF4-FFF2-40B4-BE49-F238E27FC236}">
                <a16:creationId xmlns:a16="http://schemas.microsoft.com/office/drawing/2014/main" id="{BA3B3228-5835-3ACB-2F9B-0A1E52D675FF}"/>
              </a:ext>
            </a:extLst>
          </p:cNvPr>
          <p:cNvSpPr>
            <a:spLocks noGrp="1"/>
          </p:cNvSpPr>
          <p:nvPr>
            <p:ph type="sldNum" sz="quarter" idx="12"/>
          </p:nvPr>
        </p:nvSpPr>
        <p:spPr>
          <a:xfrm>
            <a:off x="11382376" y="6453002"/>
            <a:ext cx="678994" cy="365125"/>
          </a:xfrm>
        </p:spPr>
        <p:txBody>
          <a:bodyPr/>
          <a:lstStyle>
            <a:lvl1pPr>
              <a:defRPr b="1">
                <a:solidFill>
                  <a:schemeClr val="bg1"/>
                </a:solidFill>
              </a:defRPr>
            </a:lvl1pPr>
          </a:lstStyle>
          <a:p>
            <a:fld id="{FA4FCA09-A334-4A38-8A78-E51DCD588AB3}" type="slidenum">
              <a:rPr lang="en-US" smtClean="0"/>
              <a:pPr/>
              <a:t>‹Nr.›</a:t>
            </a:fld>
            <a:r>
              <a:rPr lang="en-US" dirty="0"/>
              <a:t> / 19</a:t>
            </a:r>
          </a:p>
        </p:txBody>
      </p:sp>
    </p:spTree>
    <p:extLst>
      <p:ext uri="{BB962C8B-B14F-4D97-AF65-F5344CB8AC3E}">
        <p14:creationId xmlns:p14="http://schemas.microsoft.com/office/powerpoint/2010/main" val="91188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50CA7E21-61B1-4FFE-AAD6-BF8C3E6B3E40}" type="datetime1">
              <a:rPr lang="en-US" smtClean="0"/>
              <a:t>3/19/2024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Alexander Niederklapfer - LSE</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258060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8EBE6EC-FD0F-4D14-AEA6-496FC0B39D6E}" type="datetime1">
              <a:rPr lang="en-US" smtClean="0"/>
              <a:t>3/19/2024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Alexander Niederklapfer - LSE</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86681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140A4FA1-5255-4EDD-89FD-8B9AE437E5D5}" type="datetime1">
              <a:rPr lang="en-US" smtClean="0"/>
              <a:t>3/19/2024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Alexander Niederklapfer - LSE</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878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2FE1724-C553-43C6-BFDF-88F17EA4CA0D}" type="datetime1">
              <a:rPr lang="en-US" smtClean="0"/>
              <a:t>3/19/2024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Alexander Niederklapfer - LSE</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70055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3BAF9C4-4BF6-403E-B54D-1BFB7033BA0C}" type="datetime1">
              <a:rPr lang="en-US" smtClean="0"/>
              <a:t>3/19/2024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Alexander Niederklapfer - LSE</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8581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28C2EAEE-5C69-472B-B714-83C863EA6F5C}" type="datetime1">
              <a:rPr lang="en-US" smtClean="0"/>
              <a:t>3/19/2024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Alexander Niederklapfer - LSE</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271505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C48A183F-1194-4158-9C66-32B0AEA7D7BD}" type="datetime1">
              <a:rPr lang="en-US" smtClean="0"/>
              <a:t>3/19/2024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Alexander Niederklapfer - LSE</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39754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26FB6B6B-818E-4E83-AF2C-0E4542024C9E}" type="datetime1">
              <a:rPr lang="en-US" smtClean="0"/>
              <a:t>3/19/2024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Alexander Niederklapfer - LSE</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‹Nr.›</a:t>
            </a:fld>
            <a:endParaRPr lang="en-US"/>
          </a:p>
        </p:txBody>
      </p:sp>
    </p:spTree>
    <p:extLst>
      <p:ext uri="{BB962C8B-B14F-4D97-AF65-F5344CB8AC3E}">
        <p14:creationId xmlns:p14="http://schemas.microsoft.com/office/powerpoint/2010/main" val="23895111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8194378" y="276784"/>
            <a:ext cx="3509383" cy="2241755"/>
          </a:xfrm>
        </p:spPr>
        <p:txBody>
          <a:bodyPr>
            <a:normAutofit/>
          </a:bodyPr>
          <a:lstStyle/>
          <a:p>
            <a:r>
              <a:rPr lang="de-AT" sz="3200"/>
              <a:t>What is Fundamental in Fundamental Physics?</a:t>
            </a:r>
            <a:endParaRPr lang="en-GB" sz="3200" dirty="0"/>
          </a:p>
        </p:txBody>
      </p:sp>
      <p:sp>
        <p:nvSpPr>
          <p:cNvPr id="3" name="Untertitel 2">
            <a:extLst>
              <a:ext uri="{FF2B5EF4-FFF2-40B4-BE49-F238E27FC236}">
                <a16:creationId xmlns:a16="http://schemas.microsoft.com/office/drawing/2014/main" id="{ED3BBC85-0257-D42C-0074-CDBB8F4207D4}"/>
              </a:ext>
            </a:extLst>
          </p:cNvPr>
          <p:cNvSpPr>
            <a:spLocks noGrp="1"/>
          </p:cNvSpPr>
          <p:nvPr>
            <p:ph type="subTitle" idx="1"/>
          </p:nvPr>
        </p:nvSpPr>
        <p:spPr>
          <a:xfrm>
            <a:off x="7706139" y="2645087"/>
            <a:ext cx="4485861" cy="2631526"/>
          </a:xfrm>
        </p:spPr>
        <p:txBody>
          <a:bodyPr>
            <a:normAutofit/>
          </a:bodyPr>
          <a:lstStyle/>
          <a:p>
            <a:r>
              <a:rPr lang="de-AT"/>
              <a:t>Alexander Niederklapfer</a:t>
            </a:r>
            <a:endParaRPr lang="en-GB" dirty="0"/>
          </a:p>
        </p:txBody>
      </p:sp>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l="10857" r="17700"/>
          <a:stretch/>
        </p:blipFill>
        <p:spPr>
          <a:xfrm>
            <a:off x="0" y="10"/>
            <a:ext cx="7772400" cy="6857990"/>
          </a:xfrm>
          <a:prstGeom prst="rect">
            <a:avLst/>
          </a:prstGeom>
        </p:spPr>
      </p:pic>
      <p:sp>
        <p:nvSpPr>
          <p:cNvPr id="7" name="Textfeld 6">
            <a:extLst>
              <a:ext uri="{FF2B5EF4-FFF2-40B4-BE49-F238E27FC236}">
                <a16:creationId xmlns:a16="http://schemas.microsoft.com/office/drawing/2014/main" id="{F0990207-11B1-58C3-62FB-D7F7B1A8EF49}"/>
              </a:ext>
            </a:extLst>
          </p:cNvPr>
          <p:cNvSpPr txBox="1"/>
          <p:nvPr/>
        </p:nvSpPr>
        <p:spPr>
          <a:xfrm>
            <a:off x="8221374" y="6097717"/>
            <a:ext cx="3455391" cy="307777"/>
          </a:xfrm>
          <a:prstGeom prst="rect">
            <a:avLst/>
          </a:prstGeom>
          <a:noFill/>
        </p:spPr>
        <p:txBody>
          <a:bodyPr wrap="square" rtlCol="0">
            <a:spAutoFit/>
          </a:bodyPr>
          <a:lstStyle/>
          <a:p>
            <a:pPr algn="ctr"/>
            <a:r>
              <a:rPr lang="de-AT" sz="1400" b="1" dirty="0">
                <a:solidFill>
                  <a:srgbClr val="860173"/>
                </a:solidFill>
              </a:rPr>
              <a:t>https://www.alex-n.net/talks/dpg24</a:t>
            </a:r>
            <a:endParaRPr lang="en-GB" sz="1400" b="1" dirty="0">
              <a:solidFill>
                <a:srgbClr val="860173"/>
              </a:solidFill>
            </a:endParaRPr>
          </a:p>
        </p:txBody>
      </p:sp>
      <p:pic>
        <p:nvPicPr>
          <p:cNvPr id="5" name="Grafik 4">
            <a:extLst>
              <a:ext uri="{FF2B5EF4-FFF2-40B4-BE49-F238E27FC236}">
                <a16:creationId xmlns:a16="http://schemas.microsoft.com/office/drawing/2014/main" id="{838C57FC-6D8E-17F5-1C99-E4B9946CE6DC}"/>
              </a:ext>
            </a:extLst>
          </p:cNvPr>
          <p:cNvPicPr>
            <a:picLocks noChangeAspect="1"/>
          </p:cNvPicPr>
          <p:nvPr/>
        </p:nvPicPr>
        <p:blipFill>
          <a:blip r:embed="rId3"/>
          <a:stretch>
            <a:fillRect/>
          </a:stretch>
        </p:blipFill>
        <p:spPr>
          <a:xfrm>
            <a:off x="9306872" y="4819019"/>
            <a:ext cx="1284394" cy="1278698"/>
          </a:xfrm>
          <a:prstGeom prst="rect">
            <a:avLst/>
          </a:prstGeom>
        </p:spPr>
      </p:pic>
      <p:pic>
        <p:nvPicPr>
          <p:cNvPr id="9" name="Grafik 8">
            <a:extLst>
              <a:ext uri="{FF2B5EF4-FFF2-40B4-BE49-F238E27FC236}">
                <a16:creationId xmlns:a16="http://schemas.microsoft.com/office/drawing/2014/main" id="{32AE19E3-82FF-1942-6660-65EA6524BE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76564" y="3132037"/>
            <a:ext cx="2145010" cy="728887"/>
          </a:xfrm>
          <a:prstGeom prst="rect">
            <a:avLst/>
          </a:prstGeom>
        </p:spPr>
      </p:pic>
    </p:spTree>
    <p:extLst>
      <p:ext uri="{BB962C8B-B14F-4D97-AF65-F5344CB8AC3E}">
        <p14:creationId xmlns:p14="http://schemas.microsoft.com/office/powerpoint/2010/main" val="245824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ußzeilenplatzhalter 16">
            <a:extLst>
              <a:ext uri="{FF2B5EF4-FFF2-40B4-BE49-F238E27FC236}">
                <a16:creationId xmlns:a16="http://schemas.microsoft.com/office/drawing/2014/main" id="{BEE8B4C1-0AC6-B5C6-F8D8-B66658B85E20}"/>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2. The Two Decompositions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4D543D-219E-C751-F195-F2C439507A6D}"/>
                  </a:ext>
                </a:extLst>
              </p:cNvPr>
              <p:cNvSpPr>
                <a:spLocks noGrp="1"/>
              </p:cNvSpPr>
              <p:nvPr>
                <p:ph idx="1"/>
              </p:nvPr>
            </p:nvSpPr>
            <p:spPr>
              <a:xfrm>
                <a:off x="612775" y="2015067"/>
                <a:ext cx="10653713" cy="4293658"/>
              </a:xfrm>
            </p:spPr>
            <p:txBody>
              <a:bodyPr>
                <a:normAutofit/>
              </a:bodyPr>
              <a:lstStyle/>
              <a:p>
                <a:endParaRPr lang="en-GB" sz="2400" dirty="0"/>
              </a:p>
              <a:p>
                <a:r>
                  <a:rPr lang="en-GB" sz="2400" dirty="0"/>
                  <a:t>Naturally arises in context of group representations (see next)</a:t>
                </a:r>
              </a:p>
              <a:p>
                <a:endParaRPr lang="en-GB" sz="2400" dirty="0"/>
              </a:p>
              <a:p>
                <a:r>
                  <a:rPr lang="en-GB" sz="2400" dirty="0"/>
                  <a:t>Why is </a:t>
                </a:r>
                <a14:m>
                  <m:oMath xmlns:m="http://schemas.openxmlformats.org/officeDocument/2006/math">
                    <m:r>
                      <a:rPr lang="de-AT" sz="2400">
                        <a:latin typeface="Cambria Math" panose="02040503050406030204" pitchFamily="18" charset="0"/>
                      </a:rPr>
                      <m:t>⊕</m:t>
                    </m:r>
                  </m:oMath>
                </a14:m>
                <a:r>
                  <a:rPr lang="en-GB" sz="2400" dirty="0"/>
                  <a:t> a priority relation?</a:t>
                </a:r>
              </a:p>
              <a:p>
                <a:pPr lvl="1"/>
                <a:r>
                  <a:rPr lang="en-GB" sz="2200" dirty="0"/>
                  <a:t>Mixtures of systems:</a:t>
                </a:r>
              </a:p>
              <a:p>
                <a:pPr lvl="2"/>
                <a14:m>
                  <m:oMath xmlns:m="http://schemas.openxmlformats.org/officeDocument/2006/math">
                    <m:sSub>
                      <m:sSubPr>
                        <m:ctrlPr>
                          <a:rPr lang="de-AT" sz="2000" i="1">
                            <a:latin typeface="Cambria Math" panose="02040503050406030204" pitchFamily="18" charset="0"/>
                          </a:rPr>
                        </m:ctrlPr>
                      </m:sSubPr>
                      <m:e>
                        <m:r>
                          <a:rPr lang="de-AT" sz="2000">
                            <a:latin typeface="Cambria Math" panose="02040503050406030204" pitchFamily="18" charset="0"/>
                          </a:rPr>
                          <m:t>ℋ</m:t>
                        </m:r>
                      </m:e>
                      <m:sub>
                        <m:r>
                          <a:rPr lang="de-AT" sz="2000">
                            <a:latin typeface="Cambria Math" panose="02040503050406030204" pitchFamily="18" charset="0"/>
                          </a:rPr>
                          <m:t>1</m:t>
                        </m:r>
                      </m:sub>
                    </m:sSub>
                    <m:r>
                      <a:rPr lang="de-AT" sz="2000">
                        <a:latin typeface="Cambria Math" panose="02040503050406030204" pitchFamily="18" charset="0"/>
                      </a:rPr>
                      <m:t>⊕</m:t>
                    </m:r>
                    <m:sSub>
                      <m:sSubPr>
                        <m:ctrlPr>
                          <a:rPr lang="de-AT" sz="2000" i="1">
                            <a:latin typeface="Cambria Math" panose="02040503050406030204" pitchFamily="18" charset="0"/>
                          </a:rPr>
                        </m:ctrlPr>
                      </m:sSubPr>
                      <m:e>
                        <m:r>
                          <a:rPr lang="de-AT" sz="2000">
                            <a:latin typeface="Cambria Math" panose="02040503050406030204" pitchFamily="18" charset="0"/>
                          </a:rPr>
                          <m:t>ℋ</m:t>
                        </m:r>
                      </m:e>
                      <m:sub>
                        <m:r>
                          <a:rPr lang="de-AT" sz="2000">
                            <a:latin typeface="Cambria Math" panose="02040503050406030204" pitchFamily="18" charset="0"/>
                          </a:rPr>
                          <m:t>2</m:t>
                        </m:r>
                      </m:sub>
                    </m:sSub>
                  </m:oMath>
                </a14:m>
                <a:r>
                  <a:rPr lang="en-GB" sz="2000" dirty="0"/>
                  <a:t> as </a:t>
                </a:r>
                <a:r>
                  <a:rPr lang="en-GB" sz="2000" dirty="0" err="1"/>
                  <a:t>Superselection</a:t>
                </a:r>
                <a:r>
                  <a:rPr lang="en-GB" sz="2000" dirty="0"/>
                  <a:t> sectors</a:t>
                </a:r>
              </a:p>
              <a:p>
                <a:pPr lvl="2"/>
                <a:r>
                  <a:rPr lang="en-GB" sz="2000" dirty="0"/>
                  <a:t>Compound system as composed of these subsystems (“composition” as </a:t>
                </a:r>
                <a:r>
                  <a:rPr lang="en-GB" sz="2000" dirty="0" err="1"/>
                  <a:t>spatio</a:t>
                </a:r>
                <a:r>
                  <a:rPr lang="en-GB" sz="2000" dirty="0"/>
                  <a:t>-temporal in ensembles, or modally as possibilities, …)</a:t>
                </a:r>
              </a:p>
            </p:txBody>
          </p:sp>
        </mc:Choice>
        <mc:Fallback>
          <p:sp>
            <p:nvSpPr>
              <p:cNvPr id="3" name="Content Placeholder 2">
                <a:extLst>
                  <a:ext uri="{FF2B5EF4-FFF2-40B4-BE49-F238E27FC236}">
                    <a16:creationId xmlns:a16="http://schemas.microsoft.com/office/drawing/2014/main" id="{184D543D-219E-C751-F195-F2C439507A6D}"/>
                  </a:ext>
                </a:extLst>
              </p:cNvPr>
              <p:cNvSpPr>
                <a:spLocks noGrp="1" noRot="1" noChangeAspect="1" noMove="1" noResize="1" noEditPoints="1" noAdjustHandles="1" noChangeArrowheads="1" noChangeShapeType="1" noTextEdit="1"/>
              </p:cNvSpPr>
              <p:nvPr>
                <p:ph idx="1"/>
              </p:nvPr>
            </p:nvSpPr>
            <p:spPr>
              <a:xfrm>
                <a:off x="612775" y="2015067"/>
                <a:ext cx="10653713" cy="4293658"/>
              </a:xfrm>
              <a:blipFill>
                <a:blip r:embed="rId2"/>
                <a:stretch>
                  <a:fillRect l="-801"/>
                </a:stretch>
              </a:blipFill>
            </p:spPr>
            <p:txBody>
              <a:bodyPr/>
              <a:lstStyle/>
              <a:p>
                <a:r>
                  <a:rPr lang="en-GB">
                    <a:noFill/>
                  </a:rPr>
                  <a:t> </a:t>
                </a:r>
              </a:p>
            </p:txBody>
          </p:sp>
        </mc:Fallback>
      </mc:AlternateContent>
      <p:sp>
        <p:nvSpPr>
          <p:cNvPr id="6" name="Rechteck 5">
            <a:extLst>
              <a:ext uri="{FF2B5EF4-FFF2-40B4-BE49-F238E27FC236}">
                <a16:creationId xmlns:a16="http://schemas.microsoft.com/office/drawing/2014/main" id="{1422C9BE-2B15-1320-4EF8-A4D2B3AA033B}"/>
              </a:ext>
            </a:extLst>
          </p:cNvPr>
          <p:cNvSpPr/>
          <p:nvPr/>
        </p:nvSpPr>
        <p:spPr>
          <a:xfrm>
            <a:off x="0" y="0"/>
            <a:ext cx="12192000" cy="6981508"/>
          </a:xfrm>
          <a:prstGeom prst="rect">
            <a:avLst/>
          </a:prstGeom>
          <a:solidFill>
            <a:srgbClr val="D9D9D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0F98E2D-2CF0-ACA8-31F1-495384DCDF09}"/>
                  </a:ext>
                </a:extLst>
              </p:cNvPr>
              <p:cNvSpPr txBox="1">
                <a:spLocks/>
              </p:cNvSpPr>
              <p:nvPr/>
            </p:nvSpPr>
            <p:spPr>
              <a:xfrm>
                <a:off x="612647" y="1176867"/>
                <a:ext cx="10653579" cy="11938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de-AT" sz="3200" i="1" smtClean="0">
                              <a:latin typeface="Cambria Math" panose="02040503050406030204" pitchFamily="18" charset="0"/>
                            </a:rPr>
                          </m:ctrlPr>
                        </m:dPr>
                        <m:e>
                          <m:r>
                            <a:rPr lang="de-AT" sz="3200" smtClean="0">
                              <a:latin typeface="Cambria Math" panose="02040503050406030204" pitchFamily="18" charset="0"/>
                            </a:rPr>
                            <m:t>ℋ</m:t>
                          </m:r>
                          <m:r>
                            <a:rPr lang="de-DE" sz="3200" i="1" smtClean="0">
                              <a:latin typeface="Cambria Math" panose="02040503050406030204" pitchFamily="18" charset="0"/>
                            </a:rPr>
                            <m:t>,</m:t>
                          </m:r>
                          <m:r>
                            <a:rPr lang="de-DE" sz="3200" smtClean="0">
                              <a:latin typeface="Cambria Math" panose="02040503050406030204" pitchFamily="18" charset="0"/>
                            </a:rPr>
                            <m:t> </m:t>
                          </m:r>
                          <m:r>
                            <a:rPr lang="de-AT" sz="3200">
                              <a:latin typeface="Cambria Math" panose="02040503050406030204" pitchFamily="18" charset="0"/>
                            </a:rPr>
                            <m:t>𝒜</m:t>
                          </m:r>
                        </m:e>
                      </m:d>
                      <m:r>
                        <a:rPr lang="de-AT" sz="3200">
                          <a:latin typeface="Cambria Math" panose="02040503050406030204" pitchFamily="18" charset="0"/>
                        </a:rPr>
                        <m:t>=(</m:t>
                      </m:r>
                      <m:sSub>
                        <m:sSubPr>
                          <m:ctrlPr>
                            <a:rPr lang="de-AT" sz="3200" i="1" smtClean="0">
                              <a:latin typeface="Cambria Math" panose="02040503050406030204" pitchFamily="18" charset="0"/>
                            </a:rPr>
                          </m:ctrlPr>
                        </m:sSubPr>
                        <m:e>
                          <m:r>
                            <a:rPr lang="de-AT" sz="3200">
                              <a:latin typeface="Cambria Math" panose="02040503050406030204" pitchFamily="18" charset="0"/>
                            </a:rPr>
                            <m:t>ℋ</m:t>
                          </m:r>
                        </m:e>
                        <m:sub>
                          <m:r>
                            <a:rPr lang="de-AT" sz="3200" smtClean="0">
                              <a:latin typeface="Cambria Math" panose="02040503050406030204" pitchFamily="18" charset="0"/>
                            </a:rPr>
                            <m:t>1</m:t>
                          </m:r>
                        </m:sub>
                      </m:sSub>
                      <m:r>
                        <a:rPr lang="de-AT" sz="3200">
                          <a:latin typeface="Cambria Math" panose="02040503050406030204" pitchFamily="18" charset="0"/>
                        </a:rPr>
                        <m:t>⊕</m:t>
                      </m:r>
                      <m:sSub>
                        <m:sSubPr>
                          <m:ctrlPr>
                            <a:rPr lang="de-AT" sz="3200" i="1">
                              <a:latin typeface="Cambria Math" panose="02040503050406030204" pitchFamily="18" charset="0"/>
                            </a:rPr>
                          </m:ctrlPr>
                        </m:sSubPr>
                        <m:e>
                          <m:r>
                            <a:rPr lang="de-AT" sz="3200">
                              <a:latin typeface="Cambria Math" panose="02040503050406030204" pitchFamily="18" charset="0"/>
                            </a:rPr>
                            <m:t>ℋ</m:t>
                          </m:r>
                        </m:e>
                        <m:sub>
                          <m:r>
                            <a:rPr lang="de-AT" sz="3200" smtClean="0">
                              <a:latin typeface="Cambria Math" panose="02040503050406030204" pitchFamily="18" charset="0"/>
                            </a:rPr>
                            <m:t>2</m:t>
                          </m:r>
                        </m:sub>
                      </m:sSub>
                      <m:r>
                        <a:rPr lang="de-DE" sz="3200" smtClean="0">
                          <a:latin typeface="Cambria Math" panose="02040503050406030204" pitchFamily="18" charset="0"/>
                        </a:rPr>
                        <m:t>, </m:t>
                      </m:r>
                      <m:sSub>
                        <m:sSubPr>
                          <m:ctrlPr>
                            <a:rPr lang="de-AT" sz="3200" i="1">
                              <a:latin typeface="Cambria Math" panose="02040503050406030204" pitchFamily="18" charset="0"/>
                            </a:rPr>
                          </m:ctrlPr>
                        </m:sSubPr>
                        <m:e>
                          <m:r>
                            <a:rPr lang="de-DE" sz="3200" i="1" smtClean="0">
                              <a:latin typeface="Cambria Math" panose="02040503050406030204" pitchFamily="18" charset="0"/>
                            </a:rPr>
                            <m:t>  </m:t>
                          </m:r>
                          <m:r>
                            <a:rPr lang="de-AT" sz="3200">
                              <a:latin typeface="Cambria Math" panose="02040503050406030204" pitchFamily="18" charset="0"/>
                            </a:rPr>
                            <m:t>𝒜</m:t>
                          </m:r>
                        </m:e>
                        <m:sub>
                          <m:r>
                            <a:rPr lang="de-AT" sz="3200">
                              <a:latin typeface="Cambria Math" panose="02040503050406030204" pitchFamily="18" charset="0"/>
                            </a:rPr>
                            <m:t>1</m:t>
                          </m:r>
                        </m:sub>
                      </m:sSub>
                      <m:r>
                        <a:rPr lang="de-AT" sz="3200">
                          <a:latin typeface="Cambria Math" panose="02040503050406030204" pitchFamily="18" charset="0"/>
                        </a:rPr>
                        <m:t>⊕</m:t>
                      </m:r>
                      <m:sSub>
                        <m:sSubPr>
                          <m:ctrlPr>
                            <a:rPr lang="de-AT" sz="3200" i="1">
                              <a:latin typeface="Cambria Math" panose="02040503050406030204" pitchFamily="18" charset="0"/>
                            </a:rPr>
                          </m:ctrlPr>
                        </m:sSubPr>
                        <m:e>
                          <m:r>
                            <a:rPr lang="de-AT" sz="3200">
                              <a:latin typeface="Cambria Math" panose="02040503050406030204" pitchFamily="18" charset="0"/>
                            </a:rPr>
                            <m:t>𝒜</m:t>
                          </m:r>
                        </m:e>
                        <m:sub>
                          <m:r>
                            <a:rPr lang="de-AT" sz="3200">
                              <a:latin typeface="Cambria Math" panose="02040503050406030204" pitchFamily="18" charset="0"/>
                            </a:rPr>
                            <m:t>2</m:t>
                          </m:r>
                        </m:sub>
                      </m:sSub>
                      <m:r>
                        <a:rPr lang="de-AT" sz="3200">
                          <a:latin typeface="Cambria Math" panose="02040503050406030204" pitchFamily="18" charset="0"/>
                        </a:rPr>
                        <m:t>)</m:t>
                      </m:r>
                    </m:oMath>
                  </m:oMathPara>
                </a14:m>
                <a:endParaRPr lang="en-GB" sz="3200" dirty="0"/>
              </a:p>
              <a:p>
                <a:endParaRPr lang="en-GB" sz="2400" dirty="0"/>
              </a:p>
            </p:txBody>
          </p:sp>
        </mc:Choice>
        <mc:Fallback xmlns="">
          <p:sp>
            <p:nvSpPr>
              <p:cNvPr id="11" name="Content Placeholder 2">
                <a:extLst>
                  <a:ext uri="{FF2B5EF4-FFF2-40B4-BE49-F238E27FC236}">
                    <a16:creationId xmlns:a16="http://schemas.microsoft.com/office/drawing/2014/main" id="{50F98E2D-2CF0-ACA8-31F1-495384DCDF09}"/>
                  </a:ext>
                </a:extLst>
              </p:cNvPr>
              <p:cNvSpPr txBox="1">
                <a:spLocks noRot="1" noChangeAspect="1" noMove="1" noResize="1" noEditPoints="1" noAdjustHandles="1" noChangeArrowheads="1" noChangeShapeType="1" noTextEdit="1"/>
              </p:cNvSpPr>
              <p:nvPr/>
            </p:nvSpPr>
            <p:spPr>
              <a:xfrm>
                <a:off x="612647" y="1176867"/>
                <a:ext cx="10653579" cy="1193800"/>
              </a:xfrm>
              <a:prstGeom prst="rect">
                <a:avLst/>
              </a:prstGeom>
              <a:blipFill>
                <a:blip r:embed="rId3"/>
                <a:stretch>
                  <a:fillRect/>
                </a:stretch>
              </a:blipFill>
            </p:spPr>
            <p:txBody>
              <a:bodyPr/>
              <a:lstStyle/>
              <a:p>
                <a:r>
                  <a:rPr lang="de-AT">
                    <a:noFill/>
                  </a:rPr>
                  <a:t> </a:t>
                </a:r>
              </a:p>
            </p:txBody>
          </p:sp>
        </mc:Fallback>
      </mc:AlternateContent>
      <p:sp>
        <p:nvSpPr>
          <p:cNvPr id="14" name="Textfeld 13">
            <a:extLst>
              <a:ext uri="{FF2B5EF4-FFF2-40B4-BE49-F238E27FC236}">
                <a16:creationId xmlns:a16="http://schemas.microsoft.com/office/drawing/2014/main" id="{20CE0F4F-0776-AAC4-B242-8EAA02BEFDF3}"/>
              </a:ext>
            </a:extLst>
          </p:cNvPr>
          <p:cNvSpPr txBox="1"/>
          <p:nvPr/>
        </p:nvSpPr>
        <p:spPr>
          <a:xfrm>
            <a:off x="5638800" y="2971800"/>
            <a:ext cx="65" cy="276999"/>
          </a:xfrm>
          <a:prstGeom prst="rect">
            <a:avLst/>
          </a:prstGeom>
          <a:noFill/>
        </p:spPr>
        <p:txBody>
          <a:bodyPr wrap="none" lIns="0" tIns="0" rIns="0" bIns="0" rtlCol="0">
            <a:spAutoFit/>
          </a:bodyPr>
          <a:lstStyle/>
          <a:p>
            <a:endParaRPr lang="en-GB" dirty="0"/>
          </a:p>
        </p:txBody>
      </p:sp>
      <p:sp>
        <p:nvSpPr>
          <p:cNvPr id="9" name="Rechteck 8">
            <a:extLst>
              <a:ext uri="{FF2B5EF4-FFF2-40B4-BE49-F238E27FC236}">
                <a16:creationId xmlns:a16="http://schemas.microsoft.com/office/drawing/2014/main" id="{D732C9A7-4BFC-AD1A-43DE-D8BBEE5CBABD}"/>
              </a:ext>
            </a:extLst>
          </p:cNvPr>
          <p:cNvSpPr/>
          <p:nvPr/>
        </p:nvSpPr>
        <p:spPr>
          <a:xfrm>
            <a:off x="3581400" y="2555801"/>
            <a:ext cx="4584700" cy="204159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4400"/>
          </a:p>
        </p:txBody>
      </p:sp>
      <p:grpSp>
        <p:nvGrpSpPr>
          <p:cNvPr id="13" name="Gruppieren 12">
            <a:extLst>
              <a:ext uri="{FF2B5EF4-FFF2-40B4-BE49-F238E27FC236}">
                <a16:creationId xmlns:a16="http://schemas.microsoft.com/office/drawing/2014/main" id="{2637D7F5-BA51-6A12-4E8D-B88358ED3B34}"/>
              </a:ext>
            </a:extLst>
          </p:cNvPr>
          <p:cNvGrpSpPr/>
          <p:nvPr/>
        </p:nvGrpSpPr>
        <p:grpSpPr>
          <a:xfrm>
            <a:off x="3522135" y="2866533"/>
            <a:ext cx="4745565" cy="1542309"/>
            <a:chOff x="3361269" y="4546709"/>
            <a:chExt cx="4745565" cy="154230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C79973-EEBA-885B-0F20-648B585F3871}"/>
                    </a:ext>
                  </a:extLst>
                </p:cNvPr>
                <p:cNvSpPr txBox="1"/>
                <p:nvPr/>
              </p:nvSpPr>
              <p:spPr>
                <a:xfrm>
                  <a:off x="3361269" y="4546709"/>
                  <a:ext cx="458470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de-AT" sz="5400" b="0" i="1" smtClean="0">
                                <a:solidFill>
                                  <a:schemeClr val="bg1"/>
                                </a:solidFill>
                                <a:latin typeface="Cambria Math" panose="02040503050406030204" pitchFamily="18" charset="0"/>
                              </a:rPr>
                            </m:ctrlPr>
                          </m:sSupPr>
                          <m:e>
                            <m:r>
                              <a:rPr lang="de-AT" sz="5400" b="0" i="1" smtClean="0">
                                <a:solidFill>
                                  <a:schemeClr val="bg1"/>
                                </a:solidFill>
                                <a:latin typeface="Cambria Math" panose="02040503050406030204" pitchFamily="18" charset="0"/>
                                <a:ea typeface="Cambria Math" panose="02040503050406030204" pitchFamily="18" charset="0"/>
                              </a:rPr>
                              <m:t>ℂ</m:t>
                            </m:r>
                          </m:e>
                          <m:sup>
                            <m:r>
                              <a:rPr lang="de-AT" sz="5400" b="0" i="1" smtClean="0">
                                <a:solidFill>
                                  <a:schemeClr val="bg1"/>
                                </a:solidFill>
                                <a:latin typeface="Cambria Math" panose="02040503050406030204" pitchFamily="18" charset="0"/>
                              </a:rPr>
                              <m:t>4</m:t>
                            </m:r>
                          </m:sup>
                        </m:sSup>
                        <m:r>
                          <a:rPr lang="de-AT" sz="5400" b="0" i="1" smtClean="0">
                            <a:solidFill>
                              <a:schemeClr val="bg1"/>
                            </a:solidFill>
                            <a:latin typeface="Cambria Math" panose="02040503050406030204" pitchFamily="18" charset="0"/>
                            <a:ea typeface="Cambria Math" panose="02040503050406030204" pitchFamily="18" charset="0"/>
                          </a:rPr>
                          <m:t>≅</m:t>
                        </m:r>
                        <m:r>
                          <a:rPr lang="de-AT" sz="5400" i="1">
                            <a:solidFill>
                              <a:schemeClr val="bg1"/>
                            </a:solidFill>
                            <a:latin typeface="Cambria Math" panose="02040503050406030204" pitchFamily="18" charset="0"/>
                            <a:ea typeface="Cambria Math" panose="02040503050406030204" pitchFamily="18" charset="0"/>
                          </a:rPr>
                          <m:t>ℂ</m:t>
                        </m:r>
                        <m:r>
                          <a:rPr lang="de-AT" sz="5400" i="1" smtClean="0">
                            <a:solidFill>
                              <a:schemeClr val="bg1"/>
                            </a:solidFill>
                            <a:latin typeface="Cambria Math" panose="02040503050406030204" pitchFamily="18" charset="0"/>
                            <a:ea typeface="Cambria Math" panose="02040503050406030204" pitchFamily="18" charset="0"/>
                          </a:rPr>
                          <m:t>⊕</m:t>
                        </m:r>
                        <m:sSup>
                          <m:sSupPr>
                            <m:ctrlPr>
                              <a:rPr lang="de-AT" sz="5400" i="1">
                                <a:solidFill>
                                  <a:schemeClr val="bg1"/>
                                </a:solidFill>
                                <a:latin typeface="Cambria Math" panose="02040503050406030204" pitchFamily="18" charset="0"/>
                              </a:rPr>
                            </m:ctrlPr>
                          </m:sSupPr>
                          <m:e>
                            <m:r>
                              <a:rPr lang="de-AT" sz="5400" i="1">
                                <a:solidFill>
                                  <a:schemeClr val="bg1"/>
                                </a:solidFill>
                                <a:latin typeface="Cambria Math" panose="02040503050406030204" pitchFamily="18" charset="0"/>
                                <a:ea typeface="Cambria Math" panose="02040503050406030204" pitchFamily="18" charset="0"/>
                              </a:rPr>
                              <m:t>ℂ</m:t>
                            </m:r>
                          </m:e>
                          <m:sup>
                            <m:r>
                              <a:rPr lang="de-AT" sz="5400" b="0" i="1" smtClean="0">
                                <a:solidFill>
                                  <a:schemeClr val="bg1"/>
                                </a:solidFill>
                                <a:latin typeface="Cambria Math" panose="02040503050406030204" pitchFamily="18" charset="0"/>
                              </a:rPr>
                              <m:t>3</m:t>
                            </m:r>
                          </m:sup>
                        </m:sSup>
                      </m:oMath>
                    </m:oMathPara>
                  </a14:m>
                  <a:endParaRPr lang="en-GB" sz="5400" dirty="0">
                    <a:solidFill>
                      <a:schemeClr val="bg1"/>
                    </a:solidFill>
                  </a:endParaRPr>
                </a:p>
              </p:txBody>
            </p:sp>
          </mc:Choice>
          <mc:Fallback xmlns="">
            <p:sp>
              <p:nvSpPr>
                <p:cNvPr id="5" name="TextBox 4">
                  <a:extLst>
                    <a:ext uri="{FF2B5EF4-FFF2-40B4-BE49-F238E27FC236}">
                      <a16:creationId xmlns:a16="http://schemas.microsoft.com/office/drawing/2014/main" id="{4EC79973-EEBA-885B-0F20-648B585F3871}"/>
                    </a:ext>
                  </a:extLst>
                </p:cNvPr>
                <p:cNvSpPr txBox="1">
                  <a:spLocks noRot="1" noChangeAspect="1" noMove="1" noResize="1" noEditPoints="1" noAdjustHandles="1" noChangeArrowheads="1" noChangeShapeType="1" noTextEdit="1"/>
                </p:cNvSpPr>
                <p:nvPr/>
              </p:nvSpPr>
              <p:spPr>
                <a:xfrm>
                  <a:off x="3361269" y="4546709"/>
                  <a:ext cx="4584700" cy="923330"/>
                </a:xfrm>
                <a:prstGeom prst="rect">
                  <a:avLst/>
                </a:prstGeom>
                <a:blipFill>
                  <a:blip r:embed="rId4"/>
                  <a:stretch>
                    <a:fillRect/>
                  </a:stretch>
                </a:blipFill>
              </p:spPr>
              <p:txBody>
                <a:bodyPr/>
                <a:lstStyle/>
                <a:p>
                  <a:r>
                    <a:rPr lang="de-AT">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7AA4DF-ABD0-6374-BCD7-C976BD75E798}"/>
                    </a:ext>
                  </a:extLst>
                </p:cNvPr>
                <p:cNvSpPr txBox="1"/>
                <p:nvPr/>
              </p:nvSpPr>
              <p:spPr>
                <a:xfrm>
                  <a:off x="4870264" y="5319577"/>
                  <a:ext cx="3236570" cy="76944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4400" i="1" smtClean="0">
                            <a:solidFill>
                              <a:schemeClr val="bg1"/>
                            </a:solidFill>
                            <a:latin typeface="Cambria Math" panose="02040503050406030204" pitchFamily="18" charset="0"/>
                            <a:ea typeface="Cambria Math" panose="02040503050406030204" pitchFamily="18" charset="0"/>
                          </a:rPr>
                          <m:t>↑↓</m:t>
                        </m:r>
                        <m:r>
                          <a:rPr lang="de-AT" sz="4400" b="0" i="1" smtClean="0">
                            <a:solidFill>
                              <a:schemeClr val="bg1"/>
                            </a:solidFill>
                            <a:latin typeface="Cambria Math" panose="02040503050406030204" pitchFamily="18" charset="0"/>
                            <a:ea typeface="Cambria Math" panose="02040503050406030204" pitchFamily="18" charset="0"/>
                          </a:rPr>
                          <m:t>       ↕↕</m:t>
                        </m:r>
                      </m:oMath>
                    </m:oMathPara>
                  </a14:m>
                  <a:endParaRPr lang="en-GB" sz="4400" dirty="0">
                    <a:solidFill>
                      <a:schemeClr val="bg1"/>
                    </a:solidFill>
                  </a:endParaRPr>
                </a:p>
              </p:txBody>
            </p:sp>
          </mc:Choice>
          <mc:Fallback xmlns="">
            <p:sp>
              <p:nvSpPr>
                <p:cNvPr id="7" name="TextBox 6">
                  <a:extLst>
                    <a:ext uri="{FF2B5EF4-FFF2-40B4-BE49-F238E27FC236}">
                      <a16:creationId xmlns:a16="http://schemas.microsoft.com/office/drawing/2014/main" id="{D47AA4DF-ABD0-6374-BCD7-C976BD75E798}"/>
                    </a:ext>
                  </a:extLst>
                </p:cNvPr>
                <p:cNvSpPr txBox="1">
                  <a:spLocks noRot="1" noChangeAspect="1" noMove="1" noResize="1" noEditPoints="1" noAdjustHandles="1" noChangeArrowheads="1" noChangeShapeType="1" noTextEdit="1"/>
                </p:cNvSpPr>
                <p:nvPr/>
              </p:nvSpPr>
              <p:spPr>
                <a:xfrm>
                  <a:off x="4870264" y="5319577"/>
                  <a:ext cx="3236570" cy="769441"/>
                </a:xfrm>
                <a:prstGeom prst="rect">
                  <a:avLst/>
                </a:prstGeom>
                <a:blipFill>
                  <a:blip r:embed="rId5"/>
                  <a:stretch>
                    <a:fillRect/>
                  </a:stretch>
                </a:blipFill>
              </p:spPr>
              <p:txBody>
                <a:bodyPr/>
                <a:lstStyle/>
                <a:p>
                  <a:r>
                    <a:rPr lang="de-AT">
                      <a:noFill/>
                    </a:rPr>
                    <a:t> </a:t>
                  </a:r>
                </a:p>
              </p:txBody>
            </p:sp>
          </mc:Fallback>
        </mc:AlternateContent>
      </p:grpSp>
      <p:sp>
        <p:nvSpPr>
          <p:cNvPr id="2" name="Title 1">
            <a:extLst>
              <a:ext uri="{FF2B5EF4-FFF2-40B4-BE49-F238E27FC236}">
                <a16:creationId xmlns:a16="http://schemas.microsoft.com/office/drawing/2014/main" id="{14D4099A-D108-5389-FF6A-3957CE25617C}"/>
              </a:ext>
            </a:extLst>
          </p:cNvPr>
          <p:cNvSpPr>
            <a:spLocks noGrp="1"/>
          </p:cNvSpPr>
          <p:nvPr>
            <p:ph type="title"/>
          </p:nvPr>
        </p:nvSpPr>
        <p:spPr>
          <a:xfrm>
            <a:off x="612648" y="548640"/>
            <a:ext cx="10653578" cy="1132258"/>
          </a:xfrm>
        </p:spPr>
        <p:txBody>
          <a:bodyPr/>
          <a:lstStyle/>
          <a:p>
            <a:r>
              <a:rPr lang="de-AT" dirty="0" err="1"/>
              <a:t>Direct</a:t>
            </a:r>
            <a:r>
              <a:rPr lang="de-AT" dirty="0"/>
              <a:t> </a:t>
            </a:r>
            <a:r>
              <a:rPr lang="de-AT" dirty="0" err="1"/>
              <a:t>Sum</a:t>
            </a:r>
            <a:r>
              <a:rPr lang="de-AT" dirty="0"/>
              <a:t> </a:t>
            </a:r>
            <a:r>
              <a:rPr lang="de-AT" dirty="0" err="1"/>
              <a:t>Decomposition</a:t>
            </a:r>
            <a:endParaRPr lang="en-GB" dirty="0"/>
          </a:p>
        </p:txBody>
      </p:sp>
      <p:sp>
        <p:nvSpPr>
          <p:cNvPr id="16" name="Fußzeilenplatzhalter 15">
            <a:extLst>
              <a:ext uri="{FF2B5EF4-FFF2-40B4-BE49-F238E27FC236}">
                <a16:creationId xmlns:a16="http://schemas.microsoft.com/office/drawing/2014/main" id="{7423136B-11CA-4BE7-18E7-AEC0C4CD5C5F}"/>
              </a:ext>
            </a:extLst>
          </p:cNvPr>
          <p:cNvSpPr>
            <a:spLocks noGrp="1"/>
          </p:cNvSpPr>
          <p:nvPr>
            <p:ph type="ftr" sz="quarter" idx="11"/>
          </p:nvPr>
        </p:nvSpPr>
        <p:spPr/>
        <p:txBody>
          <a:bodyPr/>
          <a:lstStyle/>
          <a:p>
            <a:r>
              <a:rPr lang="en-US"/>
              <a:t>Alexander Niederklapfer - LSE</a:t>
            </a:r>
            <a:endParaRPr lang="en-US" dirty="0"/>
          </a:p>
        </p:txBody>
      </p:sp>
      <p:sp>
        <p:nvSpPr>
          <p:cNvPr id="17" name="Foliennummernplatzhalter 16">
            <a:extLst>
              <a:ext uri="{FF2B5EF4-FFF2-40B4-BE49-F238E27FC236}">
                <a16:creationId xmlns:a16="http://schemas.microsoft.com/office/drawing/2014/main" id="{81FB683B-E4AF-6BAE-F89D-63C788F3B112}"/>
              </a:ext>
            </a:extLst>
          </p:cNvPr>
          <p:cNvSpPr>
            <a:spLocks noGrp="1"/>
          </p:cNvSpPr>
          <p:nvPr>
            <p:ph type="sldNum" sz="quarter" idx="12"/>
          </p:nvPr>
        </p:nvSpPr>
        <p:spPr/>
        <p:txBody>
          <a:bodyPr/>
          <a:lstStyle/>
          <a:p>
            <a:fld id="{FA4FCA09-A334-4A38-8A78-E51DCD588AB3}" type="slidenum">
              <a:rPr lang="en-US" smtClean="0"/>
              <a:pPr/>
              <a:t>10</a:t>
            </a:fld>
            <a:r>
              <a:rPr lang="en-US"/>
              <a:t> / 19</a:t>
            </a:r>
            <a:endParaRPr lang="en-US" dirty="0"/>
          </a:p>
        </p:txBody>
      </p:sp>
    </p:spTree>
    <p:extLst>
      <p:ext uri="{BB962C8B-B14F-4D97-AF65-F5344CB8AC3E}">
        <p14:creationId xmlns:p14="http://schemas.microsoft.com/office/powerpoint/2010/main" val="8357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1" grpId="0" uiExpand="1"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9F60B-E31E-74DF-2D6E-B4DCBB14D5BB}"/>
              </a:ext>
            </a:extLst>
          </p:cNvPr>
          <p:cNvSpPr>
            <a:spLocks noGrp="1"/>
          </p:cNvSpPr>
          <p:nvPr>
            <p:ph type="title"/>
          </p:nvPr>
        </p:nvSpPr>
        <p:spPr/>
        <p:txBody>
          <a:bodyPr/>
          <a:lstStyle/>
          <a:p>
            <a:r>
              <a:rPr lang="en-GB" dirty="0"/>
              <a:t>Two decompositions for quantum systems</a:t>
            </a:r>
          </a:p>
        </p:txBody>
      </p:sp>
      <p:sp>
        <p:nvSpPr>
          <p:cNvPr id="3" name="Inhaltsplatzhalter 2">
            <a:extLst>
              <a:ext uri="{FF2B5EF4-FFF2-40B4-BE49-F238E27FC236}">
                <a16:creationId xmlns:a16="http://schemas.microsoft.com/office/drawing/2014/main" id="{9093D00C-18E4-0AB0-1CC6-5927BA27B734}"/>
              </a:ext>
            </a:extLst>
          </p:cNvPr>
          <p:cNvSpPr>
            <a:spLocks noGrp="1"/>
          </p:cNvSpPr>
          <p:nvPr>
            <p:ph idx="1"/>
          </p:nvPr>
        </p:nvSpPr>
        <p:spPr/>
        <p:txBody>
          <a:bodyPr/>
          <a:lstStyle/>
          <a:p>
            <a:r>
              <a:rPr lang="en-GB" dirty="0"/>
              <a:t>Tensor product:</a:t>
            </a:r>
          </a:p>
          <a:p>
            <a:pPr lvl="1"/>
            <a:r>
              <a:rPr lang="en-GB" dirty="0"/>
              <a:t>Standardly used for describing compound systems</a:t>
            </a:r>
          </a:p>
          <a:p>
            <a:pPr lvl="1"/>
            <a:r>
              <a:rPr lang="en-GB" dirty="0"/>
              <a:t>Parts are statistically independent</a:t>
            </a:r>
          </a:p>
          <a:p>
            <a:endParaRPr lang="en-GB" dirty="0"/>
          </a:p>
          <a:p>
            <a:r>
              <a:rPr lang="en-GB" dirty="0"/>
              <a:t>Direct Sum:</a:t>
            </a:r>
          </a:p>
          <a:p>
            <a:pPr lvl="1"/>
            <a:r>
              <a:rPr lang="en-GB" dirty="0"/>
              <a:t>Arises naturally in group representation framework in Particle Physics</a:t>
            </a:r>
          </a:p>
          <a:p>
            <a:pPr lvl="1"/>
            <a:r>
              <a:rPr lang="en-GB" dirty="0" err="1"/>
              <a:t>Superselection</a:t>
            </a:r>
            <a:r>
              <a:rPr lang="en-GB" dirty="0"/>
              <a:t> and mixtures</a:t>
            </a:r>
          </a:p>
        </p:txBody>
      </p:sp>
      <p:sp>
        <p:nvSpPr>
          <p:cNvPr id="9" name="Fußzeilenplatzhalter 8">
            <a:extLst>
              <a:ext uri="{FF2B5EF4-FFF2-40B4-BE49-F238E27FC236}">
                <a16:creationId xmlns:a16="http://schemas.microsoft.com/office/drawing/2014/main" id="{19EA1C89-77DB-28C0-D40F-787263005EED}"/>
              </a:ext>
            </a:extLst>
          </p:cNvPr>
          <p:cNvSpPr>
            <a:spLocks noGrp="1"/>
          </p:cNvSpPr>
          <p:nvPr>
            <p:ph type="ftr" sz="quarter" idx="11"/>
          </p:nvPr>
        </p:nvSpPr>
        <p:spPr/>
        <p:txBody>
          <a:bodyPr/>
          <a:lstStyle/>
          <a:p>
            <a:r>
              <a:rPr lang="en-US"/>
              <a:t>Alexander Niederklapfer - LSE</a:t>
            </a:r>
            <a:endParaRPr lang="en-US" dirty="0"/>
          </a:p>
        </p:txBody>
      </p:sp>
      <p:sp>
        <p:nvSpPr>
          <p:cNvPr id="10" name="Foliennummernplatzhalter 9">
            <a:extLst>
              <a:ext uri="{FF2B5EF4-FFF2-40B4-BE49-F238E27FC236}">
                <a16:creationId xmlns:a16="http://schemas.microsoft.com/office/drawing/2014/main" id="{8872483B-CBDF-BE18-3BBB-EF99FE0A449E}"/>
              </a:ext>
            </a:extLst>
          </p:cNvPr>
          <p:cNvSpPr>
            <a:spLocks noGrp="1"/>
          </p:cNvSpPr>
          <p:nvPr>
            <p:ph type="sldNum" sz="quarter" idx="12"/>
          </p:nvPr>
        </p:nvSpPr>
        <p:spPr/>
        <p:txBody>
          <a:bodyPr/>
          <a:lstStyle/>
          <a:p>
            <a:fld id="{FA4FCA09-A334-4A38-8A78-E51DCD588AB3}" type="slidenum">
              <a:rPr lang="en-US" smtClean="0"/>
              <a:pPr/>
              <a:t>11</a:t>
            </a:fld>
            <a:r>
              <a:rPr lang="en-US"/>
              <a:t> / 19</a:t>
            </a:r>
            <a:endParaRPr lang="en-US" dirty="0"/>
          </a:p>
        </p:txBody>
      </p:sp>
      <p:sp>
        <p:nvSpPr>
          <p:cNvPr id="11" name="Fußzeilenplatzhalter 16">
            <a:extLst>
              <a:ext uri="{FF2B5EF4-FFF2-40B4-BE49-F238E27FC236}">
                <a16:creationId xmlns:a16="http://schemas.microsoft.com/office/drawing/2014/main" id="{D1EEAE71-695A-FAB9-9AED-44FEB0A13843}"/>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2. The Two Decompositions</a:t>
            </a:r>
          </a:p>
        </p:txBody>
      </p:sp>
    </p:spTree>
    <p:extLst>
      <p:ext uri="{BB962C8B-B14F-4D97-AF65-F5344CB8AC3E}">
        <p14:creationId xmlns:p14="http://schemas.microsoft.com/office/powerpoint/2010/main" val="345419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t="6411" b="90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4D07BF5-D29E-918E-55FE-747AF2A0E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77673"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350983" y="1332115"/>
            <a:ext cx="3593618" cy="2543448"/>
          </a:xfrm>
        </p:spPr>
        <p:txBody>
          <a:bodyPr anchor="b">
            <a:normAutofit/>
          </a:bodyPr>
          <a:lstStyle/>
          <a:p>
            <a:pPr algn="l"/>
            <a:r>
              <a:rPr lang="de-AT" sz="2700" dirty="0"/>
              <a:t>3. </a:t>
            </a:r>
            <a:r>
              <a:rPr lang="de-AT" sz="2700" dirty="0" err="1"/>
              <a:t>Particle</a:t>
            </a:r>
            <a:r>
              <a:rPr lang="de-AT" sz="2700" dirty="0"/>
              <a:t> Physics and Group </a:t>
            </a:r>
            <a:r>
              <a:rPr lang="de-AT" sz="2700" dirty="0" err="1"/>
              <a:t>Representations</a:t>
            </a:r>
            <a:endParaRPr lang="en-GB" sz="2700" dirty="0"/>
          </a:p>
        </p:txBody>
      </p:sp>
    </p:spTree>
    <p:extLst>
      <p:ext uri="{BB962C8B-B14F-4D97-AF65-F5344CB8AC3E}">
        <p14:creationId xmlns:p14="http://schemas.microsoft.com/office/powerpoint/2010/main" val="412736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1961-5F27-C216-601F-6920C842FB3D}"/>
              </a:ext>
            </a:extLst>
          </p:cNvPr>
          <p:cNvSpPr>
            <a:spLocks noGrp="1"/>
          </p:cNvSpPr>
          <p:nvPr>
            <p:ph type="title"/>
          </p:nvPr>
        </p:nvSpPr>
        <p:spPr>
          <a:xfrm>
            <a:off x="612648" y="548640"/>
            <a:ext cx="10653578" cy="1132258"/>
          </a:xfrm>
        </p:spPr>
        <p:txBody>
          <a:bodyPr/>
          <a:lstStyle/>
          <a:p>
            <a:r>
              <a:rPr lang="de-AT" dirty="0"/>
              <a:t>The Standard Model </a:t>
            </a:r>
            <a:r>
              <a:rPr lang="de-AT" dirty="0" err="1"/>
              <a:t>of</a:t>
            </a:r>
            <a:r>
              <a:rPr lang="de-AT" dirty="0"/>
              <a:t> </a:t>
            </a:r>
            <a:r>
              <a:rPr lang="de-AT" dirty="0" err="1"/>
              <a:t>Particle</a:t>
            </a:r>
            <a:r>
              <a:rPr lang="de-AT" dirty="0"/>
              <a:t> Physics</a:t>
            </a:r>
            <a:endParaRPr lang="en-GB" dirty="0"/>
          </a:p>
        </p:txBody>
      </p:sp>
      <p:pic>
        <p:nvPicPr>
          <p:cNvPr id="6" name="Content Placeholder 5">
            <a:extLst>
              <a:ext uri="{FF2B5EF4-FFF2-40B4-BE49-F238E27FC236}">
                <a16:creationId xmlns:a16="http://schemas.microsoft.com/office/drawing/2014/main" id="{6840937B-21C5-6C1F-8B5A-52E8582E224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315"/>
          <a:stretch/>
        </p:blipFill>
        <p:spPr>
          <a:xfrm>
            <a:off x="709617" y="1398191"/>
            <a:ext cx="6023497" cy="4592637"/>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CBEA48-9414-58A3-D082-6670BD7E8102}"/>
                  </a:ext>
                </a:extLst>
              </p:cNvPr>
              <p:cNvSpPr txBox="1"/>
              <p:nvPr/>
            </p:nvSpPr>
            <p:spPr>
              <a:xfrm>
                <a:off x="6768990" y="3070489"/>
                <a:ext cx="546043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de-AT" sz="3200" b="1" i="1" smtClean="0">
                          <a:solidFill>
                            <a:schemeClr val="tx1"/>
                          </a:solidFill>
                          <a:latin typeface="Cambria Math" panose="02040503050406030204" pitchFamily="18" charset="0"/>
                        </a:rPr>
                        <m:t>𝑺𝑼</m:t>
                      </m:r>
                      <m:d>
                        <m:dPr>
                          <m:ctrlPr>
                            <a:rPr lang="de-AT" sz="3200" b="1" i="1" smtClean="0">
                              <a:solidFill>
                                <a:schemeClr val="tx1"/>
                              </a:solidFill>
                              <a:latin typeface="Cambria Math" panose="02040503050406030204" pitchFamily="18" charset="0"/>
                            </a:rPr>
                          </m:ctrlPr>
                        </m:dPr>
                        <m:e>
                          <m:r>
                            <a:rPr lang="de-AT" sz="3200" b="1" i="1" smtClean="0">
                              <a:solidFill>
                                <a:schemeClr val="tx1"/>
                              </a:solidFill>
                              <a:latin typeface="Cambria Math" panose="02040503050406030204" pitchFamily="18" charset="0"/>
                            </a:rPr>
                            <m:t>𝟑</m:t>
                          </m:r>
                        </m:e>
                      </m:d>
                      <m:r>
                        <a:rPr lang="de-AT" sz="3200" b="1" i="1" smtClean="0">
                          <a:solidFill>
                            <a:schemeClr val="tx1"/>
                          </a:solidFill>
                          <a:latin typeface="Cambria Math" panose="02040503050406030204" pitchFamily="18" charset="0"/>
                          <a:ea typeface="Cambria Math" panose="02040503050406030204" pitchFamily="18" charset="0"/>
                        </a:rPr>
                        <m:t>×</m:t>
                      </m:r>
                      <m:r>
                        <a:rPr lang="de-AT" sz="3200" b="1" i="1" smtClean="0">
                          <a:solidFill>
                            <a:schemeClr val="tx1"/>
                          </a:solidFill>
                          <a:latin typeface="Cambria Math" panose="02040503050406030204" pitchFamily="18" charset="0"/>
                          <a:ea typeface="Cambria Math" panose="02040503050406030204" pitchFamily="18" charset="0"/>
                        </a:rPr>
                        <m:t>𝑺𝑼</m:t>
                      </m:r>
                      <m:r>
                        <a:rPr lang="de-AT" sz="3200" b="1" i="1" smtClean="0">
                          <a:solidFill>
                            <a:schemeClr val="tx1"/>
                          </a:solidFill>
                          <a:latin typeface="Cambria Math" panose="02040503050406030204" pitchFamily="18" charset="0"/>
                          <a:ea typeface="Cambria Math" panose="02040503050406030204" pitchFamily="18" charset="0"/>
                        </a:rPr>
                        <m:t>(</m:t>
                      </m:r>
                      <m:r>
                        <a:rPr lang="de-AT" sz="3200" b="1" i="1" smtClean="0">
                          <a:solidFill>
                            <a:schemeClr val="tx1"/>
                          </a:solidFill>
                          <a:latin typeface="Cambria Math" panose="02040503050406030204" pitchFamily="18" charset="0"/>
                          <a:ea typeface="Cambria Math" panose="02040503050406030204" pitchFamily="18" charset="0"/>
                        </a:rPr>
                        <m:t>𝟐</m:t>
                      </m:r>
                      <m:r>
                        <a:rPr lang="de-AT" sz="3200" b="1" i="1" smtClean="0">
                          <a:solidFill>
                            <a:schemeClr val="tx1"/>
                          </a:solidFill>
                          <a:latin typeface="Cambria Math" panose="02040503050406030204" pitchFamily="18" charset="0"/>
                          <a:ea typeface="Cambria Math" panose="02040503050406030204" pitchFamily="18" charset="0"/>
                        </a:rPr>
                        <m:t>)×</m:t>
                      </m:r>
                      <m:r>
                        <a:rPr lang="de-AT" sz="3200" b="1" i="1" smtClean="0">
                          <a:solidFill>
                            <a:schemeClr val="tx1"/>
                          </a:solidFill>
                          <a:latin typeface="Cambria Math" panose="02040503050406030204" pitchFamily="18" charset="0"/>
                          <a:ea typeface="Cambria Math" panose="02040503050406030204" pitchFamily="18" charset="0"/>
                        </a:rPr>
                        <m:t>𝑼</m:t>
                      </m:r>
                      <m:r>
                        <a:rPr lang="de-AT" sz="3200" b="1" i="1" smtClean="0">
                          <a:solidFill>
                            <a:schemeClr val="tx1"/>
                          </a:solidFill>
                          <a:latin typeface="Cambria Math" panose="02040503050406030204" pitchFamily="18" charset="0"/>
                          <a:ea typeface="Cambria Math" panose="02040503050406030204" pitchFamily="18" charset="0"/>
                        </a:rPr>
                        <m:t>(</m:t>
                      </m:r>
                      <m:r>
                        <a:rPr lang="de-AT" sz="3200" b="1" i="1" smtClean="0">
                          <a:solidFill>
                            <a:schemeClr val="tx1"/>
                          </a:solidFill>
                          <a:latin typeface="Cambria Math" panose="02040503050406030204" pitchFamily="18" charset="0"/>
                          <a:ea typeface="Cambria Math" panose="02040503050406030204" pitchFamily="18" charset="0"/>
                        </a:rPr>
                        <m:t>𝟏</m:t>
                      </m:r>
                      <m:r>
                        <a:rPr lang="de-AT" sz="3200" b="1" i="1" smtClean="0">
                          <a:solidFill>
                            <a:schemeClr val="tx1"/>
                          </a:solidFill>
                          <a:latin typeface="Cambria Math" panose="02040503050406030204" pitchFamily="18" charset="0"/>
                          <a:ea typeface="Cambria Math" panose="02040503050406030204" pitchFamily="18" charset="0"/>
                        </a:rPr>
                        <m:t>)×</m:t>
                      </m:r>
                      <m:r>
                        <a:rPr lang="de-AT" sz="3200" b="1" i="1" smtClean="0">
                          <a:solidFill>
                            <a:schemeClr val="tx1"/>
                          </a:solidFill>
                          <a:latin typeface="Cambria Math" panose="02040503050406030204" pitchFamily="18" charset="0"/>
                          <a:ea typeface="Cambria Math" panose="02040503050406030204" pitchFamily="18" charset="0"/>
                        </a:rPr>
                        <m:t>𝓟</m:t>
                      </m:r>
                    </m:oMath>
                  </m:oMathPara>
                </a14:m>
                <a:endParaRPr lang="en-GB" sz="2400" b="1" dirty="0">
                  <a:solidFill>
                    <a:schemeClr val="tx1"/>
                  </a:solidFill>
                </a:endParaRPr>
              </a:p>
            </p:txBody>
          </p:sp>
        </mc:Choice>
        <mc:Fallback xmlns="">
          <p:sp>
            <p:nvSpPr>
              <p:cNvPr id="7" name="TextBox 6">
                <a:extLst>
                  <a:ext uri="{FF2B5EF4-FFF2-40B4-BE49-F238E27FC236}">
                    <a16:creationId xmlns:a16="http://schemas.microsoft.com/office/drawing/2014/main" id="{B8CBEA48-9414-58A3-D082-6670BD7E8102}"/>
                  </a:ext>
                </a:extLst>
              </p:cNvPr>
              <p:cNvSpPr txBox="1">
                <a:spLocks noRot="1" noChangeAspect="1" noMove="1" noResize="1" noEditPoints="1" noAdjustHandles="1" noChangeArrowheads="1" noChangeShapeType="1" noTextEdit="1"/>
              </p:cNvSpPr>
              <p:nvPr/>
            </p:nvSpPr>
            <p:spPr>
              <a:xfrm>
                <a:off x="6768990" y="3070489"/>
                <a:ext cx="5460432" cy="584775"/>
              </a:xfrm>
              <a:prstGeom prst="rect">
                <a:avLst/>
              </a:prstGeom>
              <a:blipFill>
                <a:blip r:embed="rId4"/>
                <a:stretch>
                  <a:fillRect/>
                </a:stretch>
              </a:blipFill>
            </p:spPr>
            <p:txBody>
              <a:bodyPr/>
              <a:lstStyle/>
              <a:p>
                <a:r>
                  <a:rPr lang="de-AT">
                    <a:noFill/>
                  </a:rPr>
                  <a:t> </a:t>
                </a:r>
              </a:p>
            </p:txBody>
          </p:sp>
        </mc:Fallback>
      </mc:AlternateContent>
      <p:sp>
        <p:nvSpPr>
          <p:cNvPr id="9" name="Textfeld 8">
            <a:extLst>
              <a:ext uri="{FF2B5EF4-FFF2-40B4-BE49-F238E27FC236}">
                <a16:creationId xmlns:a16="http://schemas.microsoft.com/office/drawing/2014/main" id="{F74E3E27-01B2-D2EE-84B2-1E9F9F48A36D}"/>
              </a:ext>
            </a:extLst>
          </p:cNvPr>
          <p:cNvSpPr txBox="1"/>
          <p:nvPr/>
        </p:nvSpPr>
        <p:spPr>
          <a:xfrm>
            <a:off x="2797992" y="6068026"/>
            <a:ext cx="3970998" cy="276999"/>
          </a:xfrm>
          <a:prstGeom prst="rect">
            <a:avLst/>
          </a:prstGeom>
          <a:noFill/>
        </p:spPr>
        <p:txBody>
          <a:bodyPr wrap="square">
            <a:spAutoFit/>
          </a:bodyPr>
          <a:lstStyle/>
          <a:p>
            <a:r>
              <a:rPr lang="en-GB" sz="1200" b="1" dirty="0"/>
              <a:t>https://en.wikipedia.org/wiki/Standard_Model</a:t>
            </a:r>
          </a:p>
        </p:txBody>
      </p:sp>
      <p:sp>
        <p:nvSpPr>
          <p:cNvPr id="14" name="Fußzeilenplatzhalter 13">
            <a:extLst>
              <a:ext uri="{FF2B5EF4-FFF2-40B4-BE49-F238E27FC236}">
                <a16:creationId xmlns:a16="http://schemas.microsoft.com/office/drawing/2014/main" id="{B5F8A748-E089-6753-9F78-39D8E8F0F8AF}"/>
              </a:ext>
            </a:extLst>
          </p:cNvPr>
          <p:cNvSpPr>
            <a:spLocks noGrp="1"/>
          </p:cNvSpPr>
          <p:nvPr>
            <p:ph type="ftr" sz="quarter" idx="11"/>
          </p:nvPr>
        </p:nvSpPr>
        <p:spPr/>
        <p:txBody>
          <a:bodyPr/>
          <a:lstStyle/>
          <a:p>
            <a:r>
              <a:rPr lang="en-US"/>
              <a:t>Alexander Niederklapfer - LSE</a:t>
            </a:r>
            <a:endParaRPr lang="en-US" dirty="0"/>
          </a:p>
        </p:txBody>
      </p:sp>
      <p:sp>
        <p:nvSpPr>
          <p:cNvPr id="15" name="Foliennummernplatzhalter 14">
            <a:extLst>
              <a:ext uri="{FF2B5EF4-FFF2-40B4-BE49-F238E27FC236}">
                <a16:creationId xmlns:a16="http://schemas.microsoft.com/office/drawing/2014/main" id="{6E7F5AB3-CDE6-64BB-DA90-60C279948574}"/>
              </a:ext>
            </a:extLst>
          </p:cNvPr>
          <p:cNvSpPr>
            <a:spLocks noGrp="1"/>
          </p:cNvSpPr>
          <p:nvPr>
            <p:ph type="sldNum" sz="quarter" idx="12"/>
          </p:nvPr>
        </p:nvSpPr>
        <p:spPr/>
        <p:txBody>
          <a:bodyPr/>
          <a:lstStyle/>
          <a:p>
            <a:fld id="{FA4FCA09-A334-4A38-8A78-E51DCD588AB3}" type="slidenum">
              <a:rPr lang="en-US" smtClean="0"/>
              <a:pPr/>
              <a:t>13</a:t>
            </a:fld>
            <a:r>
              <a:rPr lang="en-US"/>
              <a:t> / 19</a:t>
            </a:r>
            <a:endParaRPr lang="en-US" dirty="0"/>
          </a:p>
        </p:txBody>
      </p:sp>
      <p:sp>
        <p:nvSpPr>
          <p:cNvPr id="16" name="Fußzeilenplatzhalter 16">
            <a:extLst>
              <a:ext uri="{FF2B5EF4-FFF2-40B4-BE49-F238E27FC236}">
                <a16:creationId xmlns:a16="http://schemas.microsoft.com/office/drawing/2014/main" id="{C260894C-3E07-434D-DCFD-158CE7726D1C}"/>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3. Particle Physics and Group Representations</a:t>
            </a:r>
          </a:p>
        </p:txBody>
      </p:sp>
    </p:spTree>
    <p:extLst>
      <p:ext uri="{BB962C8B-B14F-4D97-AF65-F5344CB8AC3E}">
        <p14:creationId xmlns:p14="http://schemas.microsoft.com/office/powerpoint/2010/main" val="28713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9FEF-7320-5052-6D17-CEF2C4E4E57B}"/>
              </a:ext>
            </a:extLst>
          </p:cNvPr>
          <p:cNvSpPr>
            <a:spLocks noGrp="1"/>
          </p:cNvSpPr>
          <p:nvPr>
            <p:ph type="title"/>
          </p:nvPr>
        </p:nvSpPr>
        <p:spPr>
          <a:xfrm>
            <a:off x="612648" y="548640"/>
            <a:ext cx="10653578" cy="1132258"/>
          </a:xfrm>
        </p:spPr>
        <p:txBody>
          <a:bodyPr/>
          <a:lstStyle/>
          <a:p>
            <a:r>
              <a:rPr lang="de-AT" dirty="0"/>
              <a:t>Group </a:t>
            </a:r>
            <a:r>
              <a:rPr lang="de-AT" dirty="0" err="1"/>
              <a:t>Representations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2F1547-E9B3-110F-087D-5D8C1293C5F8}"/>
                  </a:ext>
                </a:extLst>
              </p:cNvPr>
              <p:cNvSpPr>
                <a:spLocks noGrp="1"/>
              </p:cNvSpPr>
              <p:nvPr>
                <p:ph idx="1"/>
              </p:nvPr>
            </p:nvSpPr>
            <p:spPr>
              <a:xfrm>
                <a:off x="612775" y="1292755"/>
                <a:ext cx="10653713" cy="4592637"/>
              </a:xfrm>
            </p:spPr>
            <p:txBody>
              <a:bodyPr>
                <a:normAutofit/>
              </a:bodyPr>
              <a:lstStyle/>
              <a:p>
                <a:r>
                  <a:rPr lang="de-AT" dirty="0"/>
                  <a:t>Wigner (1939): Classification </a:t>
                </a:r>
                <a:r>
                  <a:rPr lang="de-AT" dirty="0" err="1"/>
                  <a:t>of</a:t>
                </a:r>
                <a:r>
                  <a:rPr lang="de-AT" dirty="0"/>
                  <a:t> all </a:t>
                </a:r>
                <a:r>
                  <a:rPr lang="de-AT" dirty="0" err="1"/>
                  <a:t>unitary</a:t>
                </a:r>
                <a:r>
                  <a:rPr lang="de-AT" dirty="0"/>
                  <a:t> </a:t>
                </a:r>
                <a:r>
                  <a:rPr lang="de-AT" dirty="0" err="1"/>
                  <a:t>irreducible</a:t>
                </a:r>
                <a:r>
                  <a:rPr lang="de-AT" dirty="0"/>
                  <a:t> </a:t>
                </a:r>
                <a:r>
                  <a:rPr lang="de-AT" dirty="0" err="1"/>
                  <a:t>representations</a:t>
                </a:r>
                <a:r>
                  <a:rPr lang="de-AT" dirty="0"/>
                  <a:t> (</a:t>
                </a:r>
                <a:r>
                  <a:rPr lang="de-AT" dirty="0" err="1"/>
                  <a:t>irreps</a:t>
                </a:r>
                <a:r>
                  <a:rPr lang="de-AT" dirty="0"/>
                  <a:t>) </a:t>
                </a:r>
                <a:r>
                  <a:rPr lang="de-AT" dirty="0" err="1"/>
                  <a:t>of</a:t>
                </a:r>
                <a:r>
                  <a:rPr lang="de-AT" dirty="0"/>
                  <a:t> Poincaré Group =&gt; „Definition“ </a:t>
                </a:r>
                <a:r>
                  <a:rPr lang="de-AT" dirty="0" err="1"/>
                  <a:t>of</a:t>
                </a:r>
                <a:r>
                  <a:rPr lang="de-AT" dirty="0"/>
                  <a:t> an </a:t>
                </a:r>
                <a:r>
                  <a:rPr lang="de-AT" dirty="0" err="1"/>
                  <a:t>elementary</a:t>
                </a:r>
                <a:r>
                  <a:rPr lang="de-AT" dirty="0"/>
                  <a:t> </a:t>
                </a:r>
                <a:r>
                  <a:rPr lang="de-AT" dirty="0" err="1"/>
                  <a:t>particle</a:t>
                </a:r>
                <a:endParaRPr lang="de-AT" dirty="0"/>
              </a:p>
              <a:p>
                <a:endParaRPr lang="de-AT" dirty="0"/>
              </a:p>
              <a:p>
                <a:r>
                  <a:rPr lang="de-AT" dirty="0"/>
                  <a:t>Why </a:t>
                </a:r>
                <a:r>
                  <a:rPr lang="de-AT" dirty="0" err="1"/>
                  <a:t>representations</a:t>
                </a:r>
                <a:r>
                  <a:rPr lang="de-AT" dirty="0"/>
                  <a:t>? </a:t>
                </a:r>
              </a:p>
              <a:p>
                <a:pPr lvl="1"/>
                <a:r>
                  <a:rPr lang="de-AT" sz="2000" i="1" dirty="0" err="1">
                    <a:latin typeface="Aptos" panose="020B0004020202020204" pitchFamily="34" charset="0"/>
                  </a:rPr>
                  <a:t>Representation</a:t>
                </a:r>
                <a:r>
                  <a:rPr lang="de-AT" sz="2000" i="1" dirty="0">
                    <a:latin typeface="Aptos" panose="020B0004020202020204" pitchFamily="34" charset="0"/>
                  </a:rPr>
                  <a:t> View (Roberts 2022)</a:t>
                </a:r>
                <a:r>
                  <a:rPr lang="de-AT" dirty="0"/>
                  <a:t>: A </a:t>
                </a:r>
                <a:r>
                  <a:rPr lang="de-AT" dirty="0" err="1"/>
                  <a:t>quantum</a:t>
                </a:r>
                <a:r>
                  <a:rPr lang="de-AT" dirty="0"/>
                  <a:t> </a:t>
                </a:r>
                <a:r>
                  <a:rPr lang="de-AT" dirty="0" err="1"/>
                  <a:t>system</a:t>
                </a:r>
                <a:r>
                  <a:rPr lang="de-AT" dirty="0"/>
                  <a:t> has a </a:t>
                </a:r>
                <a:r>
                  <a:rPr lang="de-AT" dirty="0" err="1"/>
                  <a:t>spatio</a:t>
                </a:r>
                <a:r>
                  <a:rPr lang="de-AT" dirty="0"/>
                  <a:t>-temporal </a:t>
                </a:r>
                <a:r>
                  <a:rPr lang="de-AT" dirty="0" err="1"/>
                  <a:t>degree</a:t>
                </a:r>
                <a:r>
                  <a:rPr lang="de-AT" dirty="0"/>
                  <a:t> </a:t>
                </a:r>
                <a:r>
                  <a:rPr lang="de-AT" dirty="0" err="1"/>
                  <a:t>of</a:t>
                </a:r>
                <a:r>
                  <a:rPr lang="de-AT" dirty="0"/>
                  <a:t> </a:t>
                </a:r>
                <a:r>
                  <a:rPr lang="de-AT" dirty="0" err="1"/>
                  <a:t>freedom</a:t>
                </a:r>
                <a:r>
                  <a:rPr lang="de-AT" dirty="0"/>
                  <a:t> </a:t>
                </a:r>
                <a:r>
                  <a:rPr lang="de-AT" i="1" dirty="0" err="1"/>
                  <a:t>iff</a:t>
                </a:r>
                <a:r>
                  <a:rPr lang="de-AT" i="1" dirty="0"/>
                  <a:t> </a:t>
                </a:r>
                <a:r>
                  <a:rPr lang="de-AT" dirty="0" err="1"/>
                  <a:t>it</a:t>
                </a:r>
                <a:r>
                  <a:rPr lang="de-AT" dirty="0"/>
                  <a:t> </a:t>
                </a:r>
                <a:r>
                  <a:rPr lang="de-AT" dirty="0" err="1"/>
                  <a:t>carries</a:t>
                </a:r>
                <a:r>
                  <a:rPr lang="de-AT" dirty="0"/>
                  <a:t> a </a:t>
                </a:r>
                <a:r>
                  <a:rPr lang="de-AT" dirty="0" err="1"/>
                  <a:t>group</a:t>
                </a:r>
                <a:r>
                  <a:rPr lang="de-AT" dirty="0"/>
                  <a:t> </a:t>
                </a:r>
                <a:r>
                  <a:rPr lang="de-AT" dirty="0" err="1"/>
                  <a:t>representation</a:t>
                </a:r>
                <a:r>
                  <a:rPr lang="de-AT" dirty="0"/>
                  <a:t> </a:t>
                </a:r>
                <a:r>
                  <a:rPr lang="de-AT" dirty="0" err="1"/>
                  <a:t>of</a:t>
                </a:r>
                <a:r>
                  <a:rPr lang="de-AT" dirty="0"/>
                  <a:t> </a:t>
                </a:r>
                <a:r>
                  <a:rPr lang="de-AT" dirty="0" err="1"/>
                  <a:t>the</a:t>
                </a:r>
                <a:r>
                  <a:rPr lang="de-AT" dirty="0"/>
                  <a:t> </a:t>
                </a:r>
                <a:r>
                  <a:rPr lang="de-AT" dirty="0" err="1"/>
                  <a:t>spacetime</a:t>
                </a:r>
                <a:r>
                  <a:rPr lang="de-AT" dirty="0"/>
                  <a:t> </a:t>
                </a:r>
                <a:r>
                  <a:rPr lang="de-AT" dirty="0" err="1"/>
                  <a:t>symmetry</a:t>
                </a:r>
                <a:r>
                  <a:rPr lang="de-AT" dirty="0"/>
                  <a:t> </a:t>
                </a:r>
                <a:r>
                  <a:rPr lang="de-AT" dirty="0" err="1"/>
                  <a:t>group</a:t>
                </a:r>
                <a:endParaRPr lang="de-AT" dirty="0"/>
              </a:p>
              <a:p>
                <a:pPr lvl="1"/>
                <a:r>
                  <a:rPr lang="de-AT" dirty="0"/>
                  <a:t>„General </a:t>
                </a:r>
                <a:r>
                  <a:rPr lang="de-AT" dirty="0" err="1"/>
                  <a:t>Representation</a:t>
                </a:r>
                <a:r>
                  <a:rPr lang="de-AT" dirty="0"/>
                  <a:t> View“: </a:t>
                </a:r>
                <a:r>
                  <a:rPr lang="de-AT" dirty="0" err="1"/>
                  <a:t>Extend</a:t>
                </a:r>
                <a:r>
                  <a:rPr lang="de-AT" dirty="0"/>
                  <a:t> </a:t>
                </a:r>
                <a:r>
                  <a:rPr lang="de-AT" dirty="0" err="1"/>
                  <a:t>this</a:t>
                </a:r>
                <a:r>
                  <a:rPr lang="de-AT" dirty="0"/>
                  <a:t> to internal </a:t>
                </a:r>
                <a:r>
                  <a:rPr lang="de-AT" dirty="0" err="1"/>
                  <a:t>symmetries</a:t>
                </a:r>
                <a:endParaRPr lang="de-AT" dirty="0"/>
              </a:p>
              <a:p>
                <a:endParaRPr lang="de-AT" dirty="0"/>
              </a:p>
              <a:p>
                <a:r>
                  <a:rPr lang="de-AT" dirty="0"/>
                  <a:t>Group </a:t>
                </a:r>
                <a:r>
                  <a:rPr lang="de-AT" dirty="0" err="1"/>
                  <a:t>representation</a:t>
                </a:r>
                <a:r>
                  <a:rPr lang="de-AT" dirty="0"/>
                  <a:t> </a:t>
                </a:r>
                <a:r>
                  <a:rPr lang="de-AT" dirty="0" err="1"/>
                  <a:t>determines</a:t>
                </a:r>
                <a:r>
                  <a:rPr lang="de-AT" dirty="0"/>
                  <a:t> </a:t>
                </a:r>
                <a14:m>
                  <m:oMath xmlns:m="http://schemas.openxmlformats.org/officeDocument/2006/math">
                    <m:d>
                      <m:dPr>
                        <m:ctrlPr>
                          <a:rPr lang="de-AT" i="1">
                            <a:latin typeface="Cambria Math" panose="02040503050406030204" pitchFamily="18" charset="0"/>
                          </a:rPr>
                        </m:ctrlPr>
                      </m:dPr>
                      <m:e>
                        <m:r>
                          <a:rPr lang="de-AT">
                            <a:latin typeface="Cambria Math" panose="02040503050406030204" pitchFamily="18" charset="0"/>
                          </a:rPr>
                          <m:t>ℋ</m:t>
                        </m:r>
                        <m:r>
                          <a:rPr lang="de-DE" i="1">
                            <a:latin typeface="Cambria Math" panose="02040503050406030204" pitchFamily="18" charset="0"/>
                          </a:rPr>
                          <m:t>,</m:t>
                        </m:r>
                        <m:r>
                          <a:rPr lang="de-DE">
                            <a:latin typeface="Cambria Math" panose="02040503050406030204" pitchFamily="18" charset="0"/>
                          </a:rPr>
                          <m:t> </m:t>
                        </m:r>
                        <m:r>
                          <a:rPr lang="de-AT">
                            <a:latin typeface="Cambria Math" panose="02040503050406030204" pitchFamily="18" charset="0"/>
                          </a:rPr>
                          <m:t>𝒜</m:t>
                        </m:r>
                      </m:e>
                    </m:d>
                  </m:oMath>
                </a14:m>
                <a:endParaRPr lang="de-AT" dirty="0"/>
              </a:p>
              <a:p>
                <a:endParaRPr lang="de-AT" dirty="0"/>
              </a:p>
              <a:p>
                <a:endParaRPr lang="en-GB" dirty="0"/>
              </a:p>
            </p:txBody>
          </p:sp>
        </mc:Choice>
        <mc:Fallback xmlns="">
          <p:sp>
            <p:nvSpPr>
              <p:cNvPr id="3" name="Content Placeholder 2">
                <a:extLst>
                  <a:ext uri="{FF2B5EF4-FFF2-40B4-BE49-F238E27FC236}">
                    <a16:creationId xmlns:a16="http://schemas.microsoft.com/office/drawing/2014/main" id="{D52F1547-E9B3-110F-087D-5D8C1293C5F8}"/>
                  </a:ext>
                </a:extLst>
              </p:cNvPr>
              <p:cNvSpPr>
                <a:spLocks noGrp="1" noRot="1" noChangeAspect="1" noMove="1" noResize="1" noEditPoints="1" noAdjustHandles="1" noChangeArrowheads="1" noChangeShapeType="1" noTextEdit="1"/>
              </p:cNvSpPr>
              <p:nvPr>
                <p:ph idx="1"/>
              </p:nvPr>
            </p:nvSpPr>
            <p:spPr>
              <a:xfrm>
                <a:off x="612775" y="1292755"/>
                <a:ext cx="10653713" cy="4592637"/>
              </a:xfrm>
              <a:blipFill>
                <a:blip r:embed="rId2"/>
                <a:stretch>
                  <a:fillRect l="-515"/>
                </a:stretch>
              </a:blipFill>
            </p:spPr>
            <p:txBody>
              <a:bodyPr/>
              <a:lstStyle/>
              <a:p>
                <a:r>
                  <a:rPr lang="en-GB">
                    <a:noFill/>
                  </a:rPr>
                  <a:t> </a:t>
                </a:r>
              </a:p>
            </p:txBody>
          </p:sp>
        </mc:Fallback>
      </mc:AlternateContent>
      <p:sp>
        <p:nvSpPr>
          <p:cNvPr id="9" name="Fußzeilenplatzhalter 8">
            <a:extLst>
              <a:ext uri="{FF2B5EF4-FFF2-40B4-BE49-F238E27FC236}">
                <a16:creationId xmlns:a16="http://schemas.microsoft.com/office/drawing/2014/main" id="{70AEF7C7-2DE6-1AD3-785A-7933451BA63D}"/>
              </a:ext>
            </a:extLst>
          </p:cNvPr>
          <p:cNvSpPr>
            <a:spLocks noGrp="1"/>
          </p:cNvSpPr>
          <p:nvPr>
            <p:ph type="ftr" sz="quarter" idx="11"/>
          </p:nvPr>
        </p:nvSpPr>
        <p:spPr/>
        <p:txBody>
          <a:bodyPr/>
          <a:lstStyle/>
          <a:p>
            <a:r>
              <a:rPr lang="en-US"/>
              <a:t>Alexander Niederklapfer - LSE</a:t>
            </a:r>
            <a:endParaRPr lang="en-US" dirty="0"/>
          </a:p>
        </p:txBody>
      </p:sp>
      <p:sp>
        <p:nvSpPr>
          <p:cNvPr id="10" name="Foliennummernplatzhalter 9">
            <a:extLst>
              <a:ext uri="{FF2B5EF4-FFF2-40B4-BE49-F238E27FC236}">
                <a16:creationId xmlns:a16="http://schemas.microsoft.com/office/drawing/2014/main" id="{EC0DA621-753A-F383-3A70-B3E5AE9718F6}"/>
              </a:ext>
            </a:extLst>
          </p:cNvPr>
          <p:cNvSpPr>
            <a:spLocks noGrp="1"/>
          </p:cNvSpPr>
          <p:nvPr>
            <p:ph type="sldNum" sz="quarter" idx="12"/>
          </p:nvPr>
        </p:nvSpPr>
        <p:spPr/>
        <p:txBody>
          <a:bodyPr/>
          <a:lstStyle/>
          <a:p>
            <a:fld id="{FA4FCA09-A334-4A38-8A78-E51DCD588AB3}" type="slidenum">
              <a:rPr lang="en-US" smtClean="0"/>
              <a:pPr/>
              <a:t>14</a:t>
            </a:fld>
            <a:r>
              <a:rPr lang="en-US"/>
              <a:t> / 19</a:t>
            </a:r>
            <a:endParaRPr lang="en-US" dirty="0"/>
          </a:p>
        </p:txBody>
      </p:sp>
      <p:sp>
        <p:nvSpPr>
          <p:cNvPr id="12" name="Fußzeilenplatzhalter 16">
            <a:extLst>
              <a:ext uri="{FF2B5EF4-FFF2-40B4-BE49-F238E27FC236}">
                <a16:creationId xmlns:a16="http://schemas.microsoft.com/office/drawing/2014/main" id="{F5E9EBF9-D861-FD46-D082-33B552901808}"/>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3. Particle Physics and Group Representations</a:t>
            </a:r>
          </a:p>
        </p:txBody>
      </p:sp>
    </p:spTree>
    <p:extLst>
      <p:ext uri="{BB962C8B-B14F-4D97-AF65-F5344CB8AC3E}">
        <p14:creationId xmlns:p14="http://schemas.microsoft.com/office/powerpoint/2010/main" val="31557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C82C-E542-B82A-AAD4-B85B22EBB4BD}"/>
              </a:ext>
            </a:extLst>
          </p:cNvPr>
          <p:cNvSpPr>
            <a:spLocks noGrp="1"/>
          </p:cNvSpPr>
          <p:nvPr>
            <p:ph type="title"/>
          </p:nvPr>
        </p:nvSpPr>
        <p:spPr>
          <a:xfrm>
            <a:off x="612648" y="548640"/>
            <a:ext cx="10653578" cy="1132258"/>
          </a:xfrm>
        </p:spPr>
        <p:txBody>
          <a:bodyPr/>
          <a:lstStyle/>
          <a:p>
            <a:r>
              <a:rPr lang="de-AT" dirty="0" err="1"/>
              <a:t>Irreducible</a:t>
            </a:r>
            <a:r>
              <a:rPr lang="de-AT" dirty="0"/>
              <a:t> </a:t>
            </a:r>
            <a:r>
              <a:rPr lang="de-AT" dirty="0" err="1"/>
              <a:t>Representations</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4C3D8F-8C3B-D58D-098B-536C18A2A096}"/>
                  </a:ext>
                </a:extLst>
              </p:cNvPr>
              <p:cNvSpPr>
                <a:spLocks noGrp="1"/>
              </p:cNvSpPr>
              <p:nvPr>
                <p:ph idx="1"/>
              </p:nvPr>
            </p:nvSpPr>
            <p:spPr>
              <a:xfrm>
                <a:off x="612775" y="1199622"/>
                <a:ext cx="10653713" cy="4592637"/>
              </a:xfrm>
            </p:spPr>
            <p:txBody>
              <a:bodyPr/>
              <a:lstStyle/>
              <a:p>
                <a:r>
                  <a:rPr lang="de-AT" dirty="0"/>
                  <a:t>A </a:t>
                </a:r>
                <a:r>
                  <a:rPr lang="de-AT" dirty="0" err="1"/>
                  <a:t>representation</a:t>
                </a:r>
                <a:r>
                  <a:rPr lang="de-AT" dirty="0"/>
                  <a:t> </a:t>
                </a:r>
                <a14:m>
                  <m:oMath xmlns:m="http://schemas.openxmlformats.org/officeDocument/2006/math">
                    <m:r>
                      <a:rPr lang="de-DE" b="0" i="1" smtClean="0">
                        <a:latin typeface="Cambria Math" panose="02040503050406030204" pitchFamily="18" charset="0"/>
                      </a:rPr>
                      <m:t>𝜋</m:t>
                    </m:r>
                    <m:r>
                      <a:rPr lang="de-DE" b="0" i="1" smtClean="0">
                        <a:latin typeface="Cambria Math" panose="02040503050406030204" pitchFamily="18" charset="0"/>
                      </a:rPr>
                      <m:t>:</m:t>
                    </m:r>
                    <m:r>
                      <a:rPr lang="de-DE" b="0" i="1" smtClean="0">
                        <a:latin typeface="Cambria Math" panose="02040503050406030204" pitchFamily="18" charset="0"/>
                      </a:rPr>
                      <m:t>𝐺</m:t>
                    </m:r>
                    <m:r>
                      <a:rPr lang="de-DE" b="0" i="1" smtClean="0">
                        <a:latin typeface="Cambria Math" panose="02040503050406030204" pitchFamily="18" charset="0"/>
                      </a:rPr>
                      <m:t>→</m:t>
                    </m:r>
                    <m:r>
                      <a:rPr lang="de-DE" b="0" i="1" smtClean="0">
                        <a:latin typeface="Cambria Math" panose="02040503050406030204" pitchFamily="18" charset="0"/>
                      </a:rPr>
                      <m:t>𝑈</m:t>
                    </m:r>
                    <m:r>
                      <a:rPr lang="de-DE" b="0" i="1" smtClean="0">
                        <a:latin typeface="Cambria Math" panose="02040503050406030204" pitchFamily="18" charset="0"/>
                      </a:rPr>
                      <m:t>(</m:t>
                    </m:r>
                    <m:r>
                      <a:rPr lang="de-DE" b="0" i="1" smtClean="0">
                        <a:latin typeface="Cambria Math" panose="02040503050406030204" pitchFamily="18" charset="0"/>
                      </a:rPr>
                      <m:t>𝐻</m:t>
                    </m:r>
                    <m:r>
                      <a:rPr lang="de-DE" b="0" i="1" smtClean="0">
                        <a:latin typeface="Cambria Math" panose="02040503050406030204" pitchFamily="18" charset="0"/>
                      </a:rPr>
                      <m:t>)</m:t>
                    </m:r>
                  </m:oMath>
                </a14:m>
                <a:r>
                  <a:rPr lang="de-AT" dirty="0"/>
                  <a:t> </a:t>
                </a:r>
                <a:r>
                  <a:rPr lang="de-AT" dirty="0" err="1"/>
                  <a:t>is</a:t>
                </a:r>
                <a:r>
                  <a:rPr lang="de-AT" dirty="0"/>
                  <a:t> </a:t>
                </a:r>
                <a:r>
                  <a:rPr lang="de-AT" sz="2200" i="1" dirty="0" err="1">
                    <a:latin typeface="Aptos" panose="020B0004020202020204" pitchFamily="34" charset="0"/>
                  </a:rPr>
                  <a:t>irreducible</a:t>
                </a:r>
                <a:r>
                  <a:rPr lang="de-AT" dirty="0"/>
                  <a:t> </a:t>
                </a:r>
                <a:r>
                  <a:rPr lang="de-AT" dirty="0" err="1"/>
                  <a:t>iff</a:t>
                </a:r>
                <a:r>
                  <a:rPr lang="de-AT" dirty="0"/>
                  <a:t> </a:t>
                </a:r>
                <a:r>
                  <a:rPr lang="de-AT" dirty="0" err="1"/>
                  <a:t>the</a:t>
                </a:r>
                <a:r>
                  <a:rPr lang="de-AT" dirty="0"/>
                  <a:t> </a:t>
                </a:r>
                <a:r>
                  <a:rPr lang="de-AT" dirty="0" err="1"/>
                  <a:t>only</a:t>
                </a:r>
                <a:r>
                  <a:rPr lang="de-AT" dirty="0"/>
                  <a:t> </a:t>
                </a:r>
                <a:r>
                  <a:rPr lang="de-AT" dirty="0" err="1"/>
                  <a:t>subspaces</a:t>
                </a:r>
                <a:r>
                  <a:rPr lang="de-AT" dirty="0"/>
                  <a:t> </a:t>
                </a:r>
                <a14:m>
                  <m:oMath xmlns:m="http://schemas.openxmlformats.org/officeDocument/2006/math">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𝐻</m:t>
                    </m:r>
                  </m:oMath>
                </a14:m>
                <a:r>
                  <a:rPr lang="de-AT" dirty="0"/>
                  <a:t> invariant </a:t>
                </a:r>
                <a:r>
                  <a:rPr lang="de-AT" dirty="0" err="1"/>
                  <a:t>under</a:t>
                </a:r>
                <a:r>
                  <a:rPr lang="de-AT" dirty="0"/>
                  <a:t> G, i.e. if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𝜓</m:t>
                    </m:r>
                    <m:r>
                      <a:rPr lang="de-DE" b="0" i="1" smtClean="0">
                        <a:latin typeface="Cambria Math" panose="02040503050406030204" pitchFamily="18" charset="0"/>
                      </a:rPr>
                      <m:t>∈</m:t>
                    </m:r>
                    <m:r>
                      <a:rPr lang="de-DE" b="0" i="1" smtClean="0">
                        <a:latin typeface="Cambria Math" panose="02040503050406030204" pitchFamily="18" charset="0"/>
                      </a:rPr>
                      <m:t>𝑉</m:t>
                    </m:r>
                    <m:r>
                      <a:rPr lang="de-DE" b="0" i="1" smtClean="0">
                        <a:latin typeface="Cambria Math" panose="02040503050406030204" pitchFamily="18" charset="0"/>
                      </a:rPr>
                      <m:t> ∀</m:t>
                    </m:r>
                    <m:r>
                      <a:rPr lang="de-DE" b="0" i="1" smtClean="0">
                        <a:latin typeface="Cambria Math" panose="02040503050406030204" pitchFamily="18" charset="0"/>
                      </a:rPr>
                      <m:t>𝑔</m:t>
                    </m:r>
                    <m:r>
                      <a:rPr lang="de-DE" b="0" i="1" smtClean="0">
                        <a:latin typeface="Cambria Math" panose="02040503050406030204" pitchFamily="18" charset="0"/>
                      </a:rPr>
                      <m:t>∈</m:t>
                    </m:r>
                    <m:r>
                      <a:rPr lang="de-DE" b="0" i="1" smtClean="0">
                        <a:latin typeface="Cambria Math" panose="02040503050406030204" pitchFamily="18" charset="0"/>
                      </a:rPr>
                      <m:t>𝐺</m:t>
                    </m:r>
                    <m:r>
                      <a:rPr lang="de-DE" b="0" i="1" smtClean="0">
                        <a:latin typeface="Cambria Math" panose="02040503050406030204" pitchFamily="18" charset="0"/>
                      </a:rPr>
                      <m:t>: </m:t>
                    </m:r>
                    <m:r>
                      <a:rPr lang="de-DE" b="0" i="1" smtClean="0">
                        <a:latin typeface="Cambria Math" panose="02040503050406030204" pitchFamily="18" charset="0"/>
                      </a:rPr>
                      <m:t>𝑔</m:t>
                    </m:r>
                    <m:r>
                      <a:rPr lang="de-DE" b="0" i="1" smtClean="0">
                        <a:latin typeface="Cambria Math" panose="02040503050406030204" pitchFamily="18" charset="0"/>
                      </a:rPr>
                      <m:t>⋅</m:t>
                    </m:r>
                    <m:r>
                      <a:rPr lang="de-DE" b="0" i="1" smtClean="0">
                        <a:latin typeface="Cambria Math" panose="02040503050406030204" pitchFamily="18" charset="0"/>
                      </a:rPr>
                      <m:t>𝜓</m:t>
                    </m:r>
                    <m:r>
                      <a:rPr lang="de-DE" b="0" i="1" smtClean="0">
                        <a:latin typeface="Cambria Math" panose="02040503050406030204" pitchFamily="18" charset="0"/>
                      </a:rPr>
                      <m:t>∈</m:t>
                    </m:r>
                    <m:r>
                      <a:rPr lang="de-DE" b="0" i="1" smtClean="0">
                        <a:latin typeface="Cambria Math" panose="02040503050406030204" pitchFamily="18" charset="0"/>
                      </a:rPr>
                      <m:t>𝑉</m:t>
                    </m:r>
                  </m:oMath>
                </a14:m>
                <a:r>
                  <a:rPr lang="de-AT" dirty="0"/>
                  <a:t>, </a:t>
                </a:r>
                <a:r>
                  <a:rPr lang="de-AT" dirty="0" err="1"/>
                  <a:t>then</a:t>
                </a:r>
                <a:r>
                  <a:rPr lang="de-AT" dirty="0"/>
                  <a:t> </a:t>
                </a:r>
                <a14:m>
                  <m:oMath xmlns:m="http://schemas.openxmlformats.org/officeDocument/2006/math">
                    <m:r>
                      <a:rPr lang="de-DE" b="0" i="1" smtClean="0">
                        <a:latin typeface="Cambria Math" panose="02040503050406030204" pitchFamily="18" charset="0"/>
                      </a:rPr>
                      <m:t>𝑉</m:t>
                    </m:r>
                    <m:r>
                      <a:rPr lang="de-DE" b="0" i="1" smtClean="0">
                        <a:latin typeface="Cambria Math" panose="02040503050406030204" pitchFamily="18" charset="0"/>
                      </a:rPr>
                      <m:t>={0}</m:t>
                    </m:r>
                  </m:oMath>
                </a14:m>
                <a:r>
                  <a:rPr lang="de-AT" dirty="0"/>
                  <a:t> or </a:t>
                </a:r>
                <a14:m>
                  <m:oMath xmlns:m="http://schemas.openxmlformats.org/officeDocument/2006/math">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𝐻</m:t>
                    </m:r>
                  </m:oMath>
                </a14:m>
                <a:endParaRPr lang="de-AT" dirty="0"/>
              </a:p>
              <a:p>
                <a:endParaRPr lang="de-AT" dirty="0"/>
              </a:p>
              <a:p>
                <a:r>
                  <a:rPr lang="de-AT" dirty="0"/>
                  <a:t>Any </a:t>
                </a:r>
                <a:r>
                  <a:rPr lang="de-AT" dirty="0" err="1"/>
                  <a:t>unitary</a:t>
                </a:r>
                <a:r>
                  <a:rPr lang="de-AT" dirty="0"/>
                  <a:t> </a:t>
                </a:r>
                <a:r>
                  <a:rPr lang="de-AT" dirty="0" err="1"/>
                  <a:t>representations</a:t>
                </a:r>
                <a:r>
                  <a:rPr lang="de-AT" dirty="0"/>
                  <a:t> </a:t>
                </a:r>
                <a:r>
                  <a:rPr lang="de-AT" dirty="0" err="1"/>
                  <a:t>of</a:t>
                </a:r>
                <a:r>
                  <a:rPr lang="de-AT" dirty="0"/>
                  <a:t> Poincaré (Wigner, 1939) and </a:t>
                </a:r>
                <a:r>
                  <a:rPr lang="de-AT" dirty="0" err="1"/>
                  <a:t>the</a:t>
                </a:r>
                <a:r>
                  <a:rPr lang="de-AT" dirty="0"/>
                  <a:t> internal </a:t>
                </a:r>
                <a:r>
                  <a:rPr lang="de-AT" dirty="0" err="1"/>
                  <a:t>symmetry</a:t>
                </a:r>
                <a:r>
                  <a:rPr lang="de-AT" dirty="0"/>
                  <a:t> </a:t>
                </a:r>
                <a:r>
                  <a:rPr lang="de-AT" dirty="0" err="1"/>
                  <a:t>groups</a:t>
                </a:r>
                <a:r>
                  <a:rPr lang="de-AT" dirty="0"/>
                  <a:t> (Peter and Weyl, 1927) </a:t>
                </a:r>
                <a:r>
                  <a:rPr lang="de-AT" dirty="0" err="1"/>
                  <a:t>can</a:t>
                </a:r>
                <a:r>
                  <a:rPr lang="de-AT" dirty="0"/>
                  <a:t> </a:t>
                </a:r>
                <a:r>
                  <a:rPr lang="de-AT" dirty="0" err="1"/>
                  <a:t>be</a:t>
                </a:r>
                <a:r>
                  <a:rPr lang="de-AT" dirty="0"/>
                  <a:t> </a:t>
                </a:r>
                <a:r>
                  <a:rPr lang="de-AT" dirty="0" err="1"/>
                  <a:t>decomposed</a:t>
                </a:r>
                <a:r>
                  <a:rPr lang="de-AT" dirty="0"/>
                  <a:t> </a:t>
                </a:r>
                <a:r>
                  <a:rPr lang="de-AT" dirty="0" err="1"/>
                  <a:t>into</a:t>
                </a:r>
                <a:r>
                  <a:rPr lang="de-AT" dirty="0"/>
                  <a:t> </a:t>
                </a:r>
                <a:r>
                  <a:rPr lang="de-AT" dirty="0" err="1"/>
                  <a:t>direct</a:t>
                </a:r>
                <a:r>
                  <a:rPr lang="de-AT" dirty="0"/>
                  <a:t> </a:t>
                </a:r>
                <a:r>
                  <a:rPr lang="de-AT" dirty="0" err="1"/>
                  <a:t>sum</a:t>
                </a:r>
                <a:r>
                  <a:rPr lang="de-AT" dirty="0"/>
                  <a:t> </a:t>
                </a:r>
                <a:r>
                  <a:rPr lang="de-AT" dirty="0" err="1"/>
                  <a:t>of</a:t>
                </a:r>
                <a:r>
                  <a:rPr lang="de-AT" dirty="0"/>
                  <a:t> </a:t>
                </a:r>
                <a:r>
                  <a:rPr lang="de-AT" dirty="0" err="1"/>
                  <a:t>irreps</a:t>
                </a:r>
                <a:endParaRPr lang="de-AT" dirty="0"/>
              </a:p>
              <a:p>
                <a:endParaRPr lang="de-AT" dirty="0"/>
              </a:p>
              <a:p>
                <a:r>
                  <a:rPr lang="de-AT" dirty="0" err="1"/>
                  <a:t>Hence</a:t>
                </a:r>
                <a:r>
                  <a:rPr lang="de-AT" dirty="0"/>
                  <a:t>, </a:t>
                </a:r>
                <a:r>
                  <a:rPr lang="de-AT" dirty="0" err="1"/>
                  <a:t>the</a:t>
                </a:r>
                <a:r>
                  <a:rPr lang="de-AT" dirty="0"/>
                  <a:t> </a:t>
                </a:r>
                <a:r>
                  <a:rPr lang="de-AT" dirty="0" err="1"/>
                  <a:t>direct</a:t>
                </a:r>
                <a:r>
                  <a:rPr lang="de-AT" dirty="0"/>
                  <a:t> </a:t>
                </a:r>
                <a:r>
                  <a:rPr lang="de-AT" dirty="0" err="1"/>
                  <a:t>sum</a:t>
                </a:r>
                <a:r>
                  <a:rPr lang="de-AT" dirty="0"/>
                  <a:t> </a:t>
                </a:r>
                <a:r>
                  <a:rPr lang="de-AT" dirty="0" err="1"/>
                  <a:t>naturally</a:t>
                </a:r>
                <a:r>
                  <a:rPr lang="de-AT" dirty="0"/>
                  <a:t> </a:t>
                </a:r>
                <a:r>
                  <a:rPr lang="de-AT" dirty="0" err="1"/>
                  <a:t>decomposes</a:t>
                </a:r>
                <a:r>
                  <a:rPr lang="de-AT" dirty="0"/>
                  <a:t> </a:t>
                </a:r>
                <a:r>
                  <a:rPr lang="de-AT" dirty="0" err="1"/>
                  <a:t>any</a:t>
                </a:r>
                <a:r>
                  <a:rPr lang="de-AT" dirty="0"/>
                  <a:t> relevant </a:t>
                </a:r>
                <a:r>
                  <a:rPr lang="de-AT" dirty="0" err="1"/>
                  <a:t>group</a:t>
                </a:r>
                <a:r>
                  <a:rPr lang="de-AT" dirty="0"/>
                  <a:t> </a:t>
                </a:r>
                <a:r>
                  <a:rPr lang="de-AT" dirty="0" err="1"/>
                  <a:t>representation</a:t>
                </a:r>
                <a:r>
                  <a:rPr lang="de-AT" dirty="0"/>
                  <a:t> </a:t>
                </a:r>
                <a:r>
                  <a:rPr lang="de-AT" dirty="0" err="1"/>
                  <a:t>into</a:t>
                </a:r>
                <a:r>
                  <a:rPr lang="de-AT" dirty="0"/>
                  <a:t> </a:t>
                </a:r>
                <a:r>
                  <a:rPr lang="de-AT" dirty="0" err="1"/>
                  <a:t>irreducible</a:t>
                </a:r>
                <a:r>
                  <a:rPr lang="de-AT" dirty="0"/>
                  <a:t> </a:t>
                </a:r>
                <a:r>
                  <a:rPr lang="de-AT" dirty="0" err="1"/>
                  <a:t>representations</a:t>
                </a:r>
                <a:endParaRPr lang="de-AT" dirty="0"/>
              </a:p>
              <a:p>
                <a:endParaRPr lang="de-AT" dirty="0"/>
              </a:p>
              <a:p>
                <a:r>
                  <a:rPr lang="de-AT" dirty="0" err="1"/>
                  <a:t>Within</a:t>
                </a:r>
                <a:r>
                  <a:rPr lang="de-AT" dirty="0"/>
                  <a:t> </a:t>
                </a:r>
                <a:r>
                  <a:rPr lang="de-AT" dirty="0" err="1"/>
                  <a:t>the</a:t>
                </a:r>
                <a:r>
                  <a:rPr lang="de-AT" dirty="0"/>
                  <a:t> </a:t>
                </a:r>
                <a:r>
                  <a:rPr lang="de-AT" dirty="0" err="1"/>
                  <a:t>class</a:t>
                </a:r>
                <a:r>
                  <a:rPr lang="de-AT" dirty="0"/>
                  <a:t> </a:t>
                </a:r>
                <a:r>
                  <a:rPr lang="de-AT" dirty="0" err="1"/>
                  <a:t>of</a:t>
                </a:r>
                <a:r>
                  <a:rPr lang="de-AT" dirty="0"/>
                  <a:t> </a:t>
                </a:r>
                <a:r>
                  <a:rPr lang="de-AT" dirty="0" err="1"/>
                  <a:t>group</a:t>
                </a:r>
                <a:r>
                  <a:rPr lang="de-AT" dirty="0"/>
                  <a:t> </a:t>
                </a:r>
                <a:r>
                  <a:rPr lang="de-AT" dirty="0" err="1"/>
                  <a:t>representations</a:t>
                </a:r>
                <a:r>
                  <a:rPr lang="de-AT" dirty="0"/>
                  <a:t>, </a:t>
                </a:r>
                <a:r>
                  <a:rPr lang="de-AT" dirty="0" err="1"/>
                  <a:t>irreps</a:t>
                </a:r>
                <a:r>
                  <a:rPr lang="de-AT" dirty="0"/>
                  <a:t> </a:t>
                </a:r>
                <a:r>
                  <a:rPr lang="de-AT" dirty="0" err="1"/>
                  <a:t>are</a:t>
                </a:r>
                <a:r>
                  <a:rPr lang="de-AT" dirty="0"/>
                  <a:t> fundamental!</a:t>
                </a:r>
              </a:p>
              <a:p>
                <a:endParaRPr lang="de-AT" dirty="0"/>
              </a:p>
            </p:txBody>
          </p:sp>
        </mc:Choice>
        <mc:Fallback>
          <p:sp>
            <p:nvSpPr>
              <p:cNvPr id="3" name="Content Placeholder 2">
                <a:extLst>
                  <a:ext uri="{FF2B5EF4-FFF2-40B4-BE49-F238E27FC236}">
                    <a16:creationId xmlns:a16="http://schemas.microsoft.com/office/drawing/2014/main" id="{6A4C3D8F-8C3B-D58D-098B-536C18A2A096}"/>
                  </a:ext>
                </a:extLst>
              </p:cNvPr>
              <p:cNvSpPr>
                <a:spLocks noGrp="1" noRot="1" noChangeAspect="1" noMove="1" noResize="1" noEditPoints="1" noAdjustHandles="1" noChangeArrowheads="1" noChangeShapeType="1" noTextEdit="1"/>
              </p:cNvSpPr>
              <p:nvPr>
                <p:ph idx="1"/>
              </p:nvPr>
            </p:nvSpPr>
            <p:spPr>
              <a:xfrm>
                <a:off x="612775" y="1199622"/>
                <a:ext cx="10653713" cy="4592637"/>
              </a:xfrm>
              <a:blipFill>
                <a:blip r:embed="rId2"/>
                <a:stretch>
                  <a:fillRect l="-515" b="-797"/>
                </a:stretch>
              </a:blipFill>
            </p:spPr>
            <p:txBody>
              <a:bodyPr/>
              <a:lstStyle/>
              <a:p>
                <a:r>
                  <a:rPr lang="en-GB">
                    <a:noFill/>
                  </a:rPr>
                  <a:t> </a:t>
                </a:r>
              </a:p>
            </p:txBody>
          </p:sp>
        </mc:Fallback>
      </mc:AlternateContent>
      <p:sp>
        <p:nvSpPr>
          <p:cNvPr id="9" name="Fußzeilenplatzhalter 8">
            <a:extLst>
              <a:ext uri="{FF2B5EF4-FFF2-40B4-BE49-F238E27FC236}">
                <a16:creationId xmlns:a16="http://schemas.microsoft.com/office/drawing/2014/main" id="{AA96DCA5-86B9-C672-73DE-3B6E98A3027E}"/>
              </a:ext>
            </a:extLst>
          </p:cNvPr>
          <p:cNvSpPr>
            <a:spLocks noGrp="1"/>
          </p:cNvSpPr>
          <p:nvPr>
            <p:ph type="ftr" sz="quarter" idx="11"/>
          </p:nvPr>
        </p:nvSpPr>
        <p:spPr/>
        <p:txBody>
          <a:bodyPr/>
          <a:lstStyle/>
          <a:p>
            <a:r>
              <a:rPr lang="en-US"/>
              <a:t>Alexander Niederklapfer - LSE</a:t>
            </a:r>
            <a:endParaRPr lang="en-US" dirty="0"/>
          </a:p>
        </p:txBody>
      </p:sp>
      <p:sp>
        <p:nvSpPr>
          <p:cNvPr id="10" name="Foliennummernplatzhalter 9">
            <a:extLst>
              <a:ext uri="{FF2B5EF4-FFF2-40B4-BE49-F238E27FC236}">
                <a16:creationId xmlns:a16="http://schemas.microsoft.com/office/drawing/2014/main" id="{CDFA1655-EDFB-9775-DA45-E8C212DC8999}"/>
              </a:ext>
            </a:extLst>
          </p:cNvPr>
          <p:cNvSpPr>
            <a:spLocks noGrp="1"/>
          </p:cNvSpPr>
          <p:nvPr>
            <p:ph type="sldNum" sz="quarter" idx="12"/>
          </p:nvPr>
        </p:nvSpPr>
        <p:spPr/>
        <p:txBody>
          <a:bodyPr/>
          <a:lstStyle/>
          <a:p>
            <a:fld id="{FA4FCA09-A334-4A38-8A78-E51DCD588AB3}" type="slidenum">
              <a:rPr lang="en-US" smtClean="0"/>
              <a:pPr/>
              <a:t>15</a:t>
            </a:fld>
            <a:r>
              <a:rPr lang="en-US"/>
              <a:t> / 19</a:t>
            </a:r>
            <a:endParaRPr lang="en-US" dirty="0"/>
          </a:p>
        </p:txBody>
      </p:sp>
      <p:sp>
        <p:nvSpPr>
          <p:cNvPr id="11" name="Fußzeilenplatzhalter 16">
            <a:extLst>
              <a:ext uri="{FF2B5EF4-FFF2-40B4-BE49-F238E27FC236}">
                <a16:creationId xmlns:a16="http://schemas.microsoft.com/office/drawing/2014/main" id="{697D02E4-3334-8764-676A-53CD5DC7B73D}"/>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3. Particle Physics and Group Representations</a:t>
            </a:r>
          </a:p>
        </p:txBody>
      </p:sp>
    </p:spTree>
    <p:extLst>
      <p:ext uri="{BB962C8B-B14F-4D97-AF65-F5344CB8AC3E}">
        <p14:creationId xmlns:p14="http://schemas.microsoft.com/office/powerpoint/2010/main" val="24340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C82C-E542-B82A-AAD4-B85B22EBB4BD}"/>
              </a:ext>
            </a:extLst>
          </p:cNvPr>
          <p:cNvSpPr>
            <a:spLocks noGrp="1"/>
          </p:cNvSpPr>
          <p:nvPr>
            <p:ph type="title"/>
          </p:nvPr>
        </p:nvSpPr>
        <p:spPr>
          <a:xfrm>
            <a:off x="612648" y="548640"/>
            <a:ext cx="10653578" cy="1132258"/>
          </a:xfrm>
        </p:spPr>
        <p:txBody>
          <a:bodyPr/>
          <a:lstStyle/>
          <a:p>
            <a:r>
              <a:rPr lang="de-AT" dirty="0" err="1"/>
              <a:t>Incompatible</a:t>
            </a:r>
            <a:r>
              <a:rPr lang="de-AT" dirty="0"/>
              <a:t> </a:t>
            </a:r>
            <a:r>
              <a:rPr lang="de-AT" dirty="0" err="1"/>
              <a:t>Decompositions</a:t>
            </a:r>
            <a:endParaRPr lang="en-GB" dirty="0"/>
          </a:p>
        </p:txBody>
      </p:sp>
      <mc:AlternateContent xmlns:mc="http://schemas.openxmlformats.org/markup-compatibility/2006" xmlns:a14="http://schemas.microsoft.com/office/drawing/2010/main">
        <mc:Choice Requires="a14">
          <p:sp>
            <p:nvSpPr>
              <p:cNvPr id="12" name="Inhaltsplatzhalter 11">
                <a:extLst>
                  <a:ext uri="{FF2B5EF4-FFF2-40B4-BE49-F238E27FC236}">
                    <a16:creationId xmlns:a16="http://schemas.microsoft.com/office/drawing/2014/main" id="{6082EE42-E696-5DCF-AC2B-55AC0B6E5679}"/>
                  </a:ext>
                </a:extLst>
              </p:cNvPr>
              <p:cNvSpPr>
                <a:spLocks noGrp="1"/>
              </p:cNvSpPr>
              <p:nvPr>
                <p:ph idx="1"/>
              </p:nvPr>
            </p:nvSpPr>
            <p:spPr>
              <a:xfrm>
                <a:off x="612648" y="1228143"/>
                <a:ext cx="10653579" cy="4593828"/>
              </a:xfrm>
            </p:spPr>
            <p:txBody>
              <a:bodyPr>
                <a:normAutofit/>
              </a:bodyPr>
              <a:lstStyle/>
              <a:p>
                <a14:m>
                  <m:oMath xmlns:m="http://schemas.openxmlformats.org/officeDocument/2006/math">
                    <m:r>
                      <a:rPr lang="en-GB" i="1" smtClean="0">
                        <a:solidFill>
                          <a:schemeClr val="tx1"/>
                        </a:solidFill>
                        <a:latin typeface="Cambria Math" panose="02040503050406030204" pitchFamily="18" charset="0"/>
                        <a:ea typeface="Cambria Math" panose="02040503050406030204" pitchFamily="18" charset="0"/>
                      </a:rPr>
                      <m:t>⊗</m:t>
                    </m:r>
                  </m:oMath>
                </a14:m>
                <a:r>
                  <a:rPr lang="en-GB" dirty="0">
                    <a:solidFill>
                      <a:schemeClr val="tx1"/>
                    </a:solidFill>
                  </a:rPr>
                  <a:t> can also be defined for group representations</a:t>
                </a:r>
              </a:p>
              <a:p>
                <a:pPr lvl="1"/>
                <a:r>
                  <a:rPr lang="en-GB" dirty="0">
                    <a:solidFill>
                      <a:schemeClr val="tx1"/>
                    </a:solidFill>
                  </a:rPr>
                  <a:t>Hence, both </a:t>
                </a:r>
                <a14:m>
                  <m:oMath xmlns:m="http://schemas.openxmlformats.org/officeDocument/2006/math">
                    <m:r>
                      <a:rPr lang="en-GB" i="1" smtClean="0">
                        <a:solidFill>
                          <a:schemeClr val="tx1"/>
                        </a:solidFill>
                        <a:latin typeface="Cambria Math" panose="02040503050406030204" pitchFamily="18" charset="0"/>
                        <a:ea typeface="Cambria Math" panose="02040503050406030204" pitchFamily="18" charset="0"/>
                      </a:rPr>
                      <m:t>⊗</m:t>
                    </m:r>
                  </m:oMath>
                </a14:m>
                <a:r>
                  <a:rPr lang="en-GB" b="0" i="0" dirty="0">
                    <a:solidFill>
                      <a:schemeClr val="tx1"/>
                    </a:solidFill>
                    <a:effectLst/>
                    <a:latin typeface="Segoe UI" panose="020B0502040204020203" pitchFamily="34" charset="0"/>
                  </a:rPr>
                  <a:t> and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b="0" i="0" dirty="0">
                    <a:solidFill>
                      <a:schemeClr val="tx1"/>
                    </a:solidFill>
                    <a:effectLst/>
                    <a:latin typeface="Segoe UI" panose="020B0502040204020203" pitchFamily="34" charset="0"/>
                  </a:rPr>
                  <a:t> are available for group reps as decompositions</a:t>
                </a:r>
              </a:p>
              <a:p>
                <a:pPr lvl="1"/>
                <a:endParaRPr lang="de-DE" i="1" dirty="0">
                  <a:latin typeface="Cambria Math" panose="02040503050406030204" pitchFamily="18" charset="0"/>
                  <a:ea typeface="Cambria Math" panose="02040503050406030204" pitchFamily="18" charset="0"/>
                </a:endParaRPr>
              </a:p>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b="0" i="0" dirty="0">
                    <a:solidFill>
                      <a:schemeClr val="tx1"/>
                    </a:solidFill>
                    <a:effectLst/>
                    <a:latin typeface="Segoe UI" panose="020B0502040204020203" pitchFamily="34" charset="0"/>
                  </a:rPr>
                  <a:t> is available for </a:t>
                </a:r>
                <a:r>
                  <a:rPr lang="en-GB" b="0" i="1" dirty="0">
                    <a:solidFill>
                      <a:schemeClr val="tx1"/>
                    </a:solidFill>
                    <a:effectLst/>
                    <a:latin typeface="Segoe UI" panose="020B0502040204020203" pitchFamily="34" charset="0"/>
                  </a:rPr>
                  <a:t>any</a:t>
                </a:r>
                <a:r>
                  <a:rPr lang="en-GB" b="0" dirty="0">
                    <a:solidFill>
                      <a:schemeClr val="tx1"/>
                    </a:solidFill>
                    <a:effectLst/>
                    <a:latin typeface="Segoe UI" panose="020B0502040204020203" pitchFamily="34" charset="0"/>
                  </a:rPr>
                  <a:t> representation!</a:t>
                </a:r>
              </a:p>
              <a:p>
                <a:r>
                  <a:rPr lang="en-GB" b="0" dirty="0">
                    <a:solidFill>
                      <a:schemeClr val="tx1"/>
                    </a:solidFill>
                    <a:effectLst/>
                    <a:latin typeface="Segoe UI" panose="020B0502040204020203" pitchFamily="34" charset="0"/>
                  </a:rPr>
                  <a:t>One can thus ask, for a given </a:t>
                </a:r>
                <a14:m>
                  <m:oMath xmlns:m="http://schemas.openxmlformats.org/officeDocument/2006/math">
                    <m:r>
                      <a:rPr lang="en-GB" i="1" smtClean="0">
                        <a:solidFill>
                          <a:schemeClr val="tx1"/>
                        </a:solidFill>
                        <a:latin typeface="Cambria Math" panose="02040503050406030204" pitchFamily="18" charset="0"/>
                        <a:ea typeface="Cambria Math" panose="02040503050406030204" pitchFamily="18" charset="0"/>
                      </a:rPr>
                      <m:t>⊗</m:t>
                    </m:r>
                  </m:oMath>
                </a14:m>
                <a:r>
                  <a:rPr lang="en-GB" b="0" i="0" dirty="0">
                    <a:solidFill>
                      <a:schemeClr val="tx1"/>
                    </a:solidFill>
                    <a:effectLst/>
                    <a:latin typeface="Segoe UI" panose="020B0502040204020203" pitchFamily="34" charset="0"/>
                  </a:rPr>
                  <a:t> of representations, how they can be written as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de-DE" i="0" dirty="0">
                    <a:latin typeface="Segoe UI" panose="020B0502040204020203" pitchFamily="34" charset="0"/>
                    <a:ea typeface="Cambria Math" panose="02040503050406030204" pitchFamily="18" charset="0"/>
                  </a:rPr>
                  <a:t> =&gt; </a:t>
                </a:r>
                <a:r>
                  <a:rPr lang="de-DE" i="0" dirty="0" err="1">
                    <a:latin typeface="Segoe UI" panose="020B0502040204020203" pitchFamily="34" charset="0"/>
                    <a:ea typeface="Cambria Math" panose="02040503050406030204" pitchFamily="18" charset="0"/>
                  </a:rPr>
                  <a:t>Clebsch</a:t>
                </a:r>
                <a:r>
                  <a:rPr lang="de-DE" i="0" dirty="0">
                    <a:latin typeface="Segoe UI" panose="020B0502040204020203" pitchFamily="34" charset="0"/>
                    <a:ea typeface="Cambria Math" panose="02040503050406030204" pitchFamily="18" charset="0"/>
                  </a:rPr>
                  <a:t>-Gordan </a:t>
                </a:r>
                <a:r>
                  <a:rPr lang="de-DE" i="0" dirty="0" err="1">
                    <a:latin typeface="Segoe UI" panose="020B0502040204020203" pitchFamily="34" charset="0"/>
                    <a:ea typeface="Cambria Math" panose="02040503050406030204" pitchFamily="18" charset="0"/>
                  </a:rPr>
                  <a:t>coefficients</a:t>
                </a:r>
                <a:br>
                  <a:rPr lang="de-DE" i="0" dirty="0">
                    <a:latin typeface="Segoe UI" panose="020B0502040204020203" pitchFamily="34" charset="0"/>
                    <a:ea typeface="Cambria Math" panose="02040503050406030204" pitchFamily="18" charset="0"/>
                  </a:rPr>
                </a:br>
                <a:endParaRPr lang="en-GB" b="0" i="0" dirty="0">
                  <a:solidFill>
                    <a:schemeClr val="tx1"/>
                  </a:solidFill>
                  <a:effectLst/>
                  <a:latin typeface="Segoe UI" panose="020B0502040204020203" pitchFamily="34" charset="0"/>
                </a:endParaRPr>
              </a:p>
              <a:p>
                <a:r>
                  <a:rPr lang="en-GB" dirty="0">
                    <a:latin typeface="Segoe UI" panose="020B0502040204020203" pitchFamily="34" charset="0"/>
                  </a:rPr>
                  <a:t>Consider again example of two spin-1/2 systems:</a:t>
                </a:r>
                <a:endParaRPr lang="en-GB" b="0" i="0" dirty="0">
                  <a:solidFill>
                    <a:schemeClr val="tx1"/>
                  </a:solidFill>
                  <a:effectLst/>
                  <a:latin typeface="Segoe UI" panose="020B0502040204020203" pitchFamily="34" charset="0"/>
                </a:endParaRPr>
              </a:p>
            </p:txBody>
          </p:sp>
        </mc:Choice>
        <mc:Fallback xmlns="">
          <p:sp>
            <p:nvSpPr>
              <p:cNvPr id="12" name="Inhaltsplatzhalter 11">
                <a:extLst>
                  <a:ext uri="{FF2B5EF4-FFF2-40B4-BE49-F238E27FC236}">
                    <a16:creationId xmlns:a16="http://schemas.microsoft.com/office/drawing/2014/main" id="{6082EE42-E696-5DCF-AC2B-55AC0B6E5679}"/>
                  </a:ext>
                </a:extLst>
              </p:cNvPr>
              <p:cNvSpPr>
                <a:spLocks noGrp="1" noRot="1" noChangeAspect="1" noMove="1" noResize="1" noEditPoints="1" noAdjustHandles="1" noChangeArrowheads="1" noChangeShapeType="1" noTextEdit="1"/>
              </p:cNvSpPr>
              <p:nvPr>
                <p:ph idx="1"/>
              </p:nvPr>
            </p:nvSpPr>
            <p:spPr>
              <a:xfrm>
                <a:off x="612648" y="1228143"/>
                <a:ext cx="10653579" cy="4593828"/>
              </a:xfrm>
              <a:blipFill>
                <a:blip r:embed="rId2"/>
                <a:stretch>
                  <a:fillRect l="-515"/>
                </a:stretch>
              </a:blipFill>
            </p:spPr>
            <p:txBody>
              <a:bodyPr/>
              <a:lstStyle/>
              <a:p>
                <a:r>
                  <a:rPr lang="de-AT">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51847DD-A905-F502-F490-DF15642A8D32}"/>
                  </a:ext>
                </a:extLst>
              </p:cNvPr>
              <p:cNvSpPr txBox="1"/>
              <p:nvPr/>
            </p:nvSpPr>
            <p:spPr>
              <a:xfrm>
                <a:off x="4584662" y="4899987"/>
                <a:ext cx="1155381"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r>
                            <a:rPr lang="de-AT" sz="3200" b="0" i="1" smtClean="0">
                              <a:latin typeface="Cambria Math" panose="02040503050406030204" pitchFamily="18" charset="0"/>
                            </a:rPr>
                            <m:t>1</m:t>
                          </m:r>
                        </m:num>
                        <m:den>
                          <m:r>
                            <a:rPr lang="de-AT" sz="3200" b="0" i="1" smtClean="0">
                              <a:latin typeface="Cambria Math" panose="02040503050406030204" pitchFamily="18" charset="0"/>
                            </a:rPr>
                            <m:t>2</m:t>
                          </m:r>
                        </m:den>
                      </m:f>
                      <m:r>
                        <a:rPr lang="en-GB" sz="3200" i="1" smtClean="0">
                          <a:latin typeface="Cambria Math" panose="02040503050406030204" pitchFamily="18" charset="0"/>
                          <a:ea typeface="Cambria Math" panose="02040503050406030204" pitchFamily="18" charset="0"/>
                        </a:rPr>
                        <m:t>⊗</m:t>
                      </m:r>
                      <m:f>
                        <m:fPr>
                          <m:ctrlPr>
                            <a:rPr lang="en-GB" sz="3200" i="1">
                              <a:latin typeface="Cambria Math" panose="02040503050406030204" pitchFamily="18" charset="0"/>
                            </a:rPr>
                          </m:ctrlPr>
                        </m:fPr>
                        <m:num>
                          <m:r>
                            <a:rPr lang="de-AT" sz="3200" i="1">
                              <a:latin typeface="Cambria Math" panose="02040503050406030204" pitchFamily="18" charset="0"/>
                            </a:rPr>
                            <m:t>1</m:t>
                          </m:r>
                        </m:num>
                        <m:den>
                          <m:r>
                            <a:rPr lang="de-AT" sz="3200" i="1">
                              <a:latin typeface="Cambria Math" panose="02040503050406030204" pitchFamily="18" charset="0"/>
                            </a:rPr>
                            <m:t>2</m:t>
                          </m:r>
                        </m:den>
                      </m:f>
                    </m:oMath>
                  </m:oMathPara>
                </a14:m>
                <a:endParaRPr lang="en-GB" sz="3200" dirty="0"/>
              </a:p>
            </p:txBody>
          </p:sp>
        </mc:Choice>
        <mc:Fallback xmlns="">
          <p:sp>
            <p:nvSpPr>
              <p:cNvPr id="5" name="TextBox 4">
                <a:extLst>
                  <a:ext uri="{FF2B5EF4-FFF2-40B4-BE49-F238E27FC236}">
                    <a16:creationId xmlns:a16="http://schemas.microsoft.com/office/drawing/2014/main" id="{C51847DD-A905-F502-F490-DF15642A8D32}"/>
                  </a:ext>
                </a:extLst>
              </p:cNvPr>
              <p:cNvSpPr txBox="1">
                <a:spLocks noRot="1" noChangeAspect="1" noMove="1" noResize="1" noEditPoints="1" noAdjustHandles="1" noChangeArrowheads="1" noChangeShapeType="1" noTextEdit="1"/>
              </p:cNvSpPr>
              <p:nvPr/>
            </p:nvSpPr>
            <p:spPr>
              <a:xfrm>
                <a:off x="4584662" y="4899987"/>
                <a:ext cx="1155381" cy="921984"/>
              </a:xfrm>
              <a:prstGeom prst="rect">
                <a:avLst/>
              </a:prstGeom>
              <a:blipFill>
                <a:blip r:embed="rId3"/>
                <a:stretch>
                  <a:fillRect/>
                </a:stretch>
              </a:blipFill>
            </p:spPr>
            <p:txBody>
              <a:bodyPr/>
              <a:lstStyle/>
              <a:p>
                <a:r>
                  <a:rPr lang="de-AT">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1FCE46-2915-8234-8B85-227BAA2AD336}"/>
                  </a:ext>
                </a:extLst>
              </p:cNvPr>
              <p:cNvSpPr txBox="1"/>
              <p:nvPr/>
            </p:nvSpPr>
            <p:spPr>
              <a:xfrm>
                <a:off x="5271458" y="5068591"/>
                <a:ext cx="2615242"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AT" sz="3200" b="0" i="1" smtClean="0">
                          <a:latin typeface="Cambria Math" panose="02040503050406030204" pitchFamily="18" charset="0"/>
                          <a:ea typeface="Cambria Math" panose="02040503050406030204" pitchFamily="18" charset="0"/>
                        </a:rPr>
                        <m:t>≅</m:t>
                      </m:r>
                      <m:r>
                        <a:rPr lang="de-AT" sz="3200" b="0" i="1" smtClean="0">
                          <a:latin typeface="Cambria Math" panose="02040503050406030204" pitchFamily="18" charset="0"/>
                        </a:rPr>
                        <m:t>0</m:t>
                      </m:r>
                      <m:r>
                        <a:rPr lang="en-GB" sz="3200" i="1" smtClean="0">
                          <a:latin typeface="Cambria Math" panose="02040503050406030204" pitchFamily="18" charset="0"/>
                          <a:ea typeface="Cambria Math" panose="02040503050406030204" pitchFamily="18" charset="0"/>
                        </a:rPr>
                        <m:t>⊕</m:t>
                      </m:r>
                      <m:r>
                        <a:rPr lang="de-AT" sz="3200" b="0" i="1" smtClean="0">
                          <a:latin typeface="Cambria Math" panose="02040503050406030204" pitchFamily="18" charset="0"/>
                          <a:ea typeface="Cambria Math" panose="02040503050406030204" pitchFamily="18" charset="0"/>
                        </a:rPr>
                        <m:t>1</m:t>
                      </m:r>
                    </m:oMath>
                  </m:oMathPara>
                </a14:m>
                <a:endParaRPr lang="en-GB" sz="3200" dirty="0"/>
              </a:p>
            </p:txBody>
          </p:sp>
        </mc:Choice>
        <mc:Fallback xmlns="">
          <p:sp>
            <p:nvSpPr>
              <p:cNvPr id="7" name="TextBox 6">
                <a:extLst>
                  <a:ext uri="{FF2B5EF4-FFF2-40B4-BE49-F238E27FC236}">
                    <a16:creationId xmlns:a16="http://schemas.microsoft.com/office/drawing/2014/main" id="{511FCE46-2915-8234-8B85-227BAA2AD336}"/>
                  </a:ext>
                </a:extLst>
              </p:cNvPr>
              <p:cNvSpPr txBox="1">
                <a:spLocks noRot="1" noChangeAspect="1" noMove="1" noResize="1" noEditPoints="1" noAdjustHandles="1" noChangeArrowheads="1" noChangeShapeType="1" noTextEdit="1"/>
              </p:cNvSpPr>
              <p:nvPr/>
            </p:nvSpPr>
            <p:spPr>
              <a:xfrm>
                <a:off x="5271458" y="5068591"/>
                <a:ext cx="2615242" cy="584775"/>
              </a:xfrm>
              <a:prstGeom prst="rect">
                <a:avLst/>
              </a:prstGeom>
              <a:blipFill>
                <a:blip r:embed="rId4"/>
                <a:stretch>
                  <a:fillRect/>
                </a:stretch>
              </a:blipFill>
            </p:spPr>
            <p:txBody>
              <a:bodyPr/>
              <a:lstStyle/>
              <a:p>
                <a:r>
                  <a:rPr lang="de-AT">
                    <a:noFill/>
                  </a:rPr>
                  <a:t> </a:t>
                </a:r>
              </a:p>
            </p:txBody>
          </p:sp>
        </mc:Fallback>
      </mc:AlternateContent>
      <p:sp>
        <p:nvSpPr>
          <p:cNvPr id="10" name="Fußzeilenplatzhalter 9">
            <a:extLst>
              <a:ext uri="{FF2B5EF4-FFF2-40B4-BE49-F238E27FC236}">
                <a16:creationId xmlns:a16="http://schemas.microsoft.com/office/drawing/2014/main" id="{C559850E-28DD-68E9-F08A-7F81E90865CD}"/>
              </a:ext>
            </a:extLst>
          </p:cNvPr>
          <p:cNvSpPr>
            <a:spLocks noGrp="1"/>
          </p:cNvSpPr>
          <p:nvPr>
            <p:ph type="ftr" sz="quarter" idx="11"/>
          </p:nvPr>
        </p:nvSpPr>
        <p:spPr/>
        <p:txBody>
          <a:bodyPr/>
          <a:lstStyle/>
          <a:p>
            <a:r>
              <a:rPr lang="en-US"/>
              <a:t>Alexander Niederklapfer - LSE</a:t>
            </a:r>
            <a:endParaRPr lang="en-US" dirty="0"/>
          </a:p>
        </p:txBody>
      </p:sp>
      <p:sp>
        <p:nvSpPr>
          <p:cNvPr id="11" name="Foliennummernplatzhalter 10">
            <a:extLst>
              <a:ext uri="{FF2B5EF4-FFF2-40B4-BE49-F238E27FC236}">
                <a16:creationId xmlns:a16="http://schemas.microsoft.com/office/drawing/2014/main" id="{C837A877-9582-4AA2-FE34-4A008D865C78}"/>
              </a:ext>
            </a:extLst>
          </p:cNvPr>
          <p:cNvSpPr>
            <a:spLocks noGrp="1"/>
          </p:cNvSpPr>
          <p:nvPr>
            <p:ph type="sldNum" sz="quarter" idx="12"/>
          </p:nvPr>
        </p:nvSpPr>
        <p:spPr/>
        <p:txBody>
          <a:bodyPr/>
          <a:lstStyle/>
          <a:p>
            <a:fld id="{FA4FCA09-A334-4A38-8A78-E51DCD588AB3}" type="slidenum">
              <a:rPr lang="en-US" smtClean="0"/>
              <a:pPr/>
              <a:t>16</a:t>
            </a:fld>
            <a:r>
              <a:rPr lang="en-US"/>
              <a:t> / 19</a:t>
            </a:r>
            <a:endParaRPr lang="en-US" dirty="0"/>
          </a:p>
        </p:txBody>
      </p:sp>
      <p:sp>
        <p:nvSpPr>
          <p:cNvPr id="13" name="Fußzeilenplatzhalter 16">
            <a:extLst>
              <a:ext uri="{FF2B5EF4-FFF2-40B4-BE49-F238E27FC236}">
                <a16:creationId xmlns:a16="http://schemas.microsoft.com/office/drawing/2014/main" id="{BFB0CFCF-C357-5F1D-FAEE-8B43594C4BE6}"/>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3. Particle Physics and Group Representations</a:t>
            </a:r>
          </a:p>
        </p:txBody>
      </p:sp>
    </p:spTree>
    <p:extLst>
      <p:ext uri="{BB962C8B-B14F-4D97-AF65-F5344CB8AC3E}">
        <p14:creationId xmlns:p14="http://schemas.microsoft.com/office/powerpoint/2010/main" val="40027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fade">
                                      <p:cBhvr>
                                        <p:cTn id="20" dur="500"/>
                                        <p:tgtEl>
                                          <p:spTgt spid="1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fade">
                                      <p:cBhvr>
                                        <p:cTn id="25" dur="500"/>
                                        <p:tgtEl>
                                          <p:spTgt spid="1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t="6411" b="90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4D07BF5-D29E-918E-55FE-747AF2A0E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77673"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350983" y="1332115"/>
            <a:ext cx="3593618" cy="2543448"/>
          </a:xfrm>
        </p:spPr>
        <p:txBody>
          <a:bodyPr anchor="b">
            <a:normAutofit/>
          </a:bodyPr>
          <a:lstStyle/>
          <a:p>
            <a:pPr algn="l"/>
            <a:r>
              <a:rPr lang="de-AT" sz="2700" dirty="0"/>
              <a:t>4. </a:t>
            </a:r>
            <a:r>
              <a:rPr lang="de-AT" sz="2700" dirty="0" err="1"/>
              <a:t>Conclusion</a:t>
            </a:r>
            <a:endParaRPr lang="en-GB" sz="2700" dirty="0"/>
          </a:p>
        </p:txBody>
      </p:sp>
    </p:spTree>
    <p:extLst>
      <p:ext uri="{BB962C8B-B14F-4D97-AF65-F5344CB8AC3E}">
        <p14:creationId xmlns:p14="http://schemas.microsoft.com/office/powerpoint/2010/main" val="25059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t="6411" b="90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4D07BF5-D29E-918E-55FE-747AF2A0E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77673"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350983" y="1332115"/>
            <a:ext cx="3593618" cy="2543448"/>
          </a:xfrm>
        </p:spPr>
        <p:txBody>
          <a:bodyPr anchor="b">
            <a:normAutofit/>
          </a:bodyPr>
          <a:lstStyle/>
          <a:p>
            <a:pPr algn="l"/>
            <a:r>
              <a:rPr lang="de-AT" sz="2700" dirty="0"/>
              <a:t>4. </a:t>
            </a:r>
            <a:r>
              <a:rPr lang="de-AT" sz="2700" dirty="0" err="1"/>
              <a:t>Conclusion</a:t>
            </a:r>
            <a:endParaRPr lang="en-GB" sz="2700" dirty="0"/>
          </a:p>
        </p:txBody>
      </p:sp>
      <p:sp>
        <p:nvSpPr>
          <p:cNvPr id="3" name="Content Placeholder 2">
            <a:extLst>
              <a:ext uri="{FF2B5EF4-FFF2-40B4-BE49-F238E27FC236}">
                <a16:creationId xmlns:a16="http://schemas.microsoft.com/office/drawing/2014/main" id="{D4F7199D-2E24-9412-7EED-F3F3D2BB3880}"/>
              </a:ext>
            </a:extLst>
          </p:cNvPr>
          <p:cNvSpPr txBox="1">
            <a:spLocks/>
          </p:cNvSpPr>
          <p:nvPr/>
        </p:nvSpPr>
        <p:spPr>
          <a:xfrm>
            <a:off x="4352714" y="1132681"/>
            <a:ext cx="6970924" cy="4592637"/>
          </a:xfrm>
          <a:prstGeom prst="rect">
            <a:avLst/>
          </a:prstGeom>
          <a:solidFill>
            <a:schemeClr val="bg1">
              <a:alpha val="69804"/>
            </a:schemeClr>
          </a:solidFill>
          <a:effectLst>
            <a:outerShdw blurRad="63500" sx="102000" sy="102000" algn="ctr" rotWithShape="0">
              <a:prstClr val="black">
                <a:alpha val="40000"/>
              </a:prstClr>
            </a:outerShdw>
          </a:effectLst>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de-AT" dirty="0" err="1"/>
              <a:t>Particle</a:t>
            </a:r>
            <a:r>
              <a:rPr lang="de-AT" dirty="0"/>
              <a:t> Physics </a:t>
            </a:r>
            <a:r>
              <a:rPr lang="de-AT" dirty="0" err="1"/>
              <a:t>is</a:t>
            </a:r>
            <a:r>
              <a:rPr lang="de-AT" dirty="0"/>
              <a:t> </a:t>
            </a:r>
            <a:r>
              <a:rPr lang="de-AT" dirty="0" err="1"/>
              <a:t>supposed</a:t>
            </a:r>
            <a:r>
              <a:rPr lang="de-AT" dirty="0"/>
              <a:t> to </a:t>
            </a:r>
            <a:r>
              <a:rPr lang="de-AT" dirty="0" err="1"/>
              <a:t>describe</a:t>
            </a:r>
            <a:r>
              <a:rPr lang="de-AT" dirty="0"/>
              <a:t> </a:t>
            </a:r>
            <a:r>
              <a:rPr lang="de-AT" dirty="0" err="1"/>
              <a:t>the</a:t>
            </a:r>
            <a:r>
              <a:rPr lang="de-AT" dirty="0"/>
              <a:t> fundamental </a:t>
            </a:r>
            <a:r>
              <a:rPr lang="de-AT" dirty="0" err="1"/>
              <a:t>objects</a:t>
            </a:r>
            <a:r>
              <a:rPr lang="de-AT" dirty="0"/>
              <a:t> </a:t>
            </a:r>
            <a:r>
              <a:rPr lang="de-AT" dirty="0" err="1"/>
              <a:t>of</a:t>
            </a:r>
            <a:r>
              <a:rPr lang="de-AT" dirty="0"/>
              <a:t> our </a:t>
            </a:r>
            <a:r>
              <a:rPr lang="de-AT" dirty="0" err="1"/>
              <a:t>universe</a:t>
            </a:r>
            <a:endParaRPr lang="de-AT" dirty="0"/>
          </a:p>
          <a:p>
            <a:pPr algn="l"/>
            <a:endParaRPr lang="de-AT" dirty="0"/>
          </a:p>
          <a:p>
            <a:pPr marL="285750" indent="-285750" algn="l">
              <a:buFont typeface="Arial" panose="020B0604020202020204" pitchFamily="34" charset="0"/>
              <a:buChar char="•"/>
            </a:pPr>
            <a:r>
              <a:rPr lang="de-AT" dirty="0" err="1"/>
              <a:t>Particle</a:t>
            </a:r>
            <a:r>
              <a:rPr lang="de-AT" dirty="0"/>
              <a:t> </a:t>
            </a:r>
            <a:r>
              <a:rPr lang="de-AT" dirty="0" err="1"/>
              <a:t>Phyiscs</a:t>
            </a:r>
            <a:r>
              <a:rPr lang="de-AT" dirty="0"/>
              <a:t> </a:t>
            </a:r>
            <a:r>
              <a:rPr lang="de-AT" dirty="0" err="1"/>
              <a:t>allows</a:t>
            </a:r>
            <a:r>
              <a:rPr lang="de-AT" dirty="0"/>
              <a:t> </a:t>
            </a:r>
            <a:r>
              <a:rPr lang="de-AT" dirty="0" err="1"/>
              <a:t>for</a:t>
            </a:r>
            <a:r>
              <a:rPr lang="de-AT" dirty="0"/>
              <a:t> at least two </a:t>
            </a:r>
            <a:r>
              <a:rPr lang="de-AT" dirty="0" err="1"/>
              <a:t>ways</a:t>
            </a:r>
            <a:r>
              <a:rPr lang="de-AT" dirty="0"/>
              <a:t> to </a:t>
            </a:r>
            <a:r>
              <a:rPr lang="de-AT" dirty="0" err="1"/>
              <a:t>decompose</a:t>
            </a:r>
            <a:r>
              <a:rPr lang="de-AT" dirty="0"/>
              <a:t> a </a:t>
            </a:r>
            <a:r>
              <a:rPr lang="de-AT" dirty="0" err="1"/>
              <a:t>system</a:t>
            </a:r>
            <a:r>
              <a:rPr lang="de-AT" dirty="0"/>
              <a:t> </a:t>
            </a:r>
            <a:r>
              <a:rPr lang="de-AT" dirty="0" err="1"/>
              <a:t>into</a:t>
            </a:r>
            <a:r>
              <a:rPr lang="de-AT" dirty="0"/>
              <a:t> </a:t>
            </a:r>
            <a:r>
              <a:rPr lang="de-AT" dirty="0" err="1"/>
              <a:t>parts</a:t>
            </a:r>
            <a:r>
              <a:rPr lang="de-AT" dirty="0"/>
              <a:t>: </a:t>
            </a:r>
            <a:br>
              <a:rPr lang="de-AT" dirty="0"/>
            </a:br>
            <a:r>
              <a:rPr lang="de-AT" dirty="0"/>
              <a:t>⊗ and ⊕ </a:t>
            </a:r>
          </a:p>
          <a:p>
            <a:pPr algn="l"/>
            <a:endParaRPr lang="de-AT" dirty="0"/>
          </a:p>
          <a:p>
            <a:pPr marL="285750" indent="-285750" algn="l">
              <a:buFont typeface="Arial" panose="020B0604020202020204" pitchFamily="34" charset="0"/>
              <a:buChar char="•"/>
            </a:pPr>
            <a:r>
              <a:rPr lang="de-AT" dirty="0" err="1"/>
              <a:t>Hence</a:t>
            </a:r>
            <a:r>
              <a:rPr lang="de-AT" dirty="0"/>
              <a:t>, </a:t>
            </a:r>
            <a:r>
              <a:rPr lang="de-AT" dirty="0" err="1"/>
              <a:t>conventional</a:t>
            </a:r>
            <a:r>
              <a:rPr lang="de-AT" dirty="0"/>
              <a:t> </a:t>
            </a:r>
            <a:r>
              <a:rPr lang="de-AT" dirty="0" err="1"/>
              <a:t>choices</a:t>
            </a:r>
            <a:r>
              <a:rPr lang="de-AT" dirty="0"/>
              <a:t> </a:t>
            </a:r>
            <a:r>
              <a:rPr lang="de-AT" dirty="0" err="1"/>
              <a:t>involved</a:t>
            </a:r>
            <a:r>
              <a:rPr lang="de-AT" dirty="0"/>
              <a:t> in </a:t>
            </a:r>
            <a:r>
              <a:rPr lang="de-AT" dirty="0" err="1"/>
              <a:t>describing</a:t>
            </a:r>
            <a:r>
              <a:rPr lang="de-AT" dirty="0"/>
              <a:t> </a:t>
            </a:r>
            <a:r>
              <a:rPr lang="de-AT" dirty="0" err="1"/>
              <a:t>the</a:t>
            </a:r>
            <a:r>
              <a:rPr lang="de-AT" dirty="0"/>
              <a:t> (fundamental) </a:t>
            </a:r>
            <a:r>
              <a:rPr lang="de-AT" dirty="0" err="1"/>
              <a:t>parts</a:t>
            </a:r>
            <a:r>
              <a:rPr lang="de-AT" dirty="0"/>
              <a:t> </a:t>
            </a:r>
            <a:r>
              <a:rPr lang="de-AT" dirty="0" err="1"/>
              <a:t>of</a:t>
            </a:r>
            <a:r>
              <a:rPr lang="de-AT" dirty="0"/>
              <a:t> a </a:t>
            </a:r>
            <a:r>
              <a:rPr lang="de-AT" dirty="0" err="1"/>
              <a:t>system</a:t>
            </a:r>
            <a:endParaRPr lang="de-AT" dirty="0"/>
          </a:p>
          <a:p>
            <a:pPr algn="l"/>
            <a:endParaRPr lang="de-AT" dirty="0"/>
          </a:p>
          <a:p>
            <a:pPr marL="285750" indent="-285750" algn="l">
              <a:buFont typeface="Arial" panose="020B0604020202020204" pitchFamily="34" charset="0"/>
              <a:buChar char="•"/>
            </a:pPr>
            <a:r>
              <a:rPr lang="de-AT" dirty="0"/>
              <a:t>More </a:t>
            </a:r>
            <a:r>
              <a:rPr lang="de-AT" dirty="0" err="1"/>
              <a:t>interpretational</a:t>
            </a:r>
            <a:r>
              <a:rPr lang="de-AT" dirty="0"/>
              <a:t> </a:t>
            </a:r>
            <a:r>
              <a:rPr lang="de-AT" dirty="0" err="1"/>
              <a:t>or</a:t>
            </a:r>
            <a:r>
              <a:rPr lang="de-AT" dirty="0"/>
              <a:t> </a:t>
            </a:r>
            <a:r>
              <a:rPr lang="de-AT" dirty="0" err="1"/>
              <a:t>metaphysical</a:t>
            </a:r>
            <a:r>
              <a:rPr lang="de-AT" dirty="0"/>
              <a:t> </a:t>
            </a:r>
            <a:r>
              <a:rPr lang="de-AT" dirty="0" err="1"/>
              <a:t>work</a:t>
            </a:r>
            <a:r>
              <a:rPr lang="de-AT" dirty="0"/>
              <a:t> </a:t>
            </a:r>
            <a:r>
              <a:rPr lang="de-AT" dirty="0" err="1"/>
              <a:t>needed</a:t>
            </a:r>
            <a:endParaRPr lang="en-GB" dirty="0"/>
          </a:p>
        </p:txBody>
      </p:sp>
    </p:spTree>
    <p:extLst>
      <p:ext uri="{BB962C8B-B14F-4D97-AF65-F5344CB8AC3E}">
        <p14:creationId xmlns:p14="http://schemas.microsoft.com/office/powerpoint/2010/main" val="2948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E3A4-3E89-6ACE-976A-24143DAEBDBE}"/>
              </a:ext>
            </a:extLst>
          </p:cNvPr>
          <p:cNvSpPr>
            <a:spLocks noGrp="1"/>
          </p:cNvSpPr>
          <p:nvPr>
            <p:ph type="title"/>
          </p:nvPr>
        </p:nvSpPr>
        <p:spPr>
          <a:xfrm>
            <a:off x="612648" y="548640"/>
            <a:ext cx="10653578" cy="1132258"/>
          </a:xfrm>
        </p:spPr>
        <p:txBody>
          <a:bodyPr/>
          <a:lstStyle/>
          <a:p>
            <a:r>
              <a:rPr lang="de-AT" dirty="0"/>
              <a:t>References</a:t>
            </a:r>
            <a:endParaRPr lang="en-GB" dirty="0"/>
          </a:p>
        </p:txBody>
      </p:sp>
      <p:sp>
        <p:nvSpPr>
          <p:cNvPr id="3" name="Content Placeholder 2">
            <a:extLst>
              <a:ext uri="{FF2B5EF4-FFF2-40B4-BE49-F238E27FC236}">
                <a16:creationId xmlns:a16="http://schemas.microsoft.com/office/drawing/2014/main" id="{4DF47C58-B11D-277A-B595-77606DED4FFD}"/>
              </a:ext>
            </a:extLst>
          </p:cNvPr>
          <p:cNvSpPr>
            <a:spLocks noGrp="1"/>
          </p:cNvSpPr>
          <p:nvPr>
            <p:ph idx="1"/>
          </p:nvPr>
        </p:nvSpPr>
        <p:spPr>
          <a:xfrm>
            <a:off x="612647" y="1118082"/>
            <a:ext cx="10653579" cy="5191278"/>
          </a:xfrm>
        </p:spPr>
        <p:txBody>
          <a:bodyPr>
            <a:normAutofit/>
          </a:bodyPr>
          <a:lstStyle/>
          <a:p>
            <a:pPr marL="0" indent="0">
              <a:buNone/>
            </a:pPr>
            <a:r>
              <a:rPr lang="en-US" sz="1600" dirty="0"/>
              <a:t>Kim, Jaegwon (1998). Mind in a Physical World: An Essay on the Mind-Body Problem and Mental Causation. The MIT Press.</a:t>
            </a:r>
          </a:p>
          <a:p>
            <a:pPr marL="0" indent="0" algn="l">
              <a:buNone/>
            </a:pPr>
            <a:r>
              <a:rPr lang="en-GB" sz="1600" u="none" strike="noStrike" baseline="0" dirty="0" err="1"/>
              <a:t>Malament</a:t>
            </a:r>
            <a:r>
              <a:rPr lang="en-GB" sz="1600" u="none" strike="noStrike" baseline="0" dirty="0"/>
              <a:t>, David (1996). “In </a:t>
            </a:r>
            <a:r>
              <a:rPr lang="en-GB" sz="1600" u="none" strike="noStrike" baseline="0" dirty="0" err="1"/>
              <a:t>Defense</a:t>
            </a:r>
            <a:r>
              <a:rPr lang="en-GB" sz="1600" u="none" strike="noStrike" baseline="0" dirty="0"/>
              <a:t> of Dogma – Why there cannot be a relativistic quantum mechanics of (localizable) particles”. In: ed. by Rob Clifton. Kluwer, pp. 1–10.</a:t>
            </a:r>
          </a:p>
          <a:p>
            <a:pPr marL="0" indent="0" algn="l">
              <a:buNone/>
            </a:pPr>
            <a:r>
              <a:rPr lang="de-DE" sz="1600" dirty="0">
                <a:solidFill>
                  <a:srgbClr val="202122"/>
                </a:solidFill>
                <a:effectLst/>
              </a:rPr>
              <a:t>Peter, F.; Weyl, H. (1927), "Die Vollständigkeit der primitiven Darstellungen einer geschlossenen kontinuierlichen Gruppe", Math. Ann., 97: 737–755</a:t>
            </a:r>
            <a:endParaRPr lang="en-GB" sz="1600" u="none" strike="noStrike" baseline="0" dirty="0"/>
          </a:p>
          <a:p>
            <a:pPr marL="0" indent="0">
              <a:buNone/>
            </a:pPr>
            <a:r>
              <a:rPr lang="en-GB" sz="1600" dirty="0" err="1">
                <a:effectLst/>
                <a:ea typeface="Times New Roman" panose="02020603050405020304" pitchFamily="18" charset="0"/>
                <a:cs typeface="Arial" panose="020B0604020202020204" pitchFamily="34" charset="0"/>
              </a:rPr>
              <a:t>Rédei</a:t>
            </a:r>
            <a:r>
              <a:rPr lang="en-GB" sz="1600" dirty="0">
                <a:effectLst/>
                <a:ea typeface="Times New Roman" panose="02020603050405020304" pitchFamily="18" charset="0"/>
                <a:cs typeface="Arial" panose="020B0604020202020204" pitchFamily="34" charset="0"/>
              </a:rPr>
              <a:t>, Miklos and Summers, Steven J. (2010). “When Are Quantum Systems Operationally Independent?”. In: International Journal of Theoretical Physics. 49, pp. 3250–3261. </a:t>
            </a:r>
            <a:endParaRPr lang="en-US" sz="1600" dirty="0"/>
          </a:p>
          <a:p>
            <a:pPr marL="0" indent="0">
              <a:buNone/>
            </a:pPr>
            <a:r>
              <a:rPr lang="en-GB" sz="1600" dirty="0"/>
              <a:t>Roberts, Bryan W. </a:t>
            </a:r>
            <a:r>
              <a:rPr lang="en-US" sz="1600" dirty="0"/>
              <a:t>(2022). Reversing the Arrow of Time. Cambridge University Press.</a:t>
            </a:r>
          </a:p>
          <a:p>
            <a:pPr marL="0" indent="0">
              <a:buNone/>
            </a:pPr>
            <a:r>
              <a:rPr lang="en-US" sz="1600" dirty="0"/>
              <a:t>Schaffer, Jonathan (2010). “Monism: the priority of the whole.” In: The Philosophical Review 119, pp. 31–76.</a:t>
            </a:r>
          </a:p>
          <a:p>
            <a:pPr marL="0" indent="0">
              <a:buNone/>
            </a:pPr>
            <a:r>
              <a:rPr lang="en-US" sz="1600" dirty="0" err="1"/>
              <a:t>Tahko</a:t>
            </a:r>
            <a:r>
              <a:rPr lang="en-US" sz="1600" dirty="0"/>
              <a:t>, </a:t>
            </a:r>
            <a:r>
              <a:rPr lang="en-US" sz="1600" dirty="0" err="1"/>
              <a:t>Tuomas</a:t>
            </a:r>
            <a:r>
              <a:rPr lang="en-US" sz="1600" dirty="0"/>
              <a:t> E. (2018). “Fundamentality”. In: The Stanford Encyclopedia of Philosophy. Ed. by Edward N. </a:t>
            </a:r>
            <a:r>
              <a:rPr lang="en-US" sz="1600" dirty="0" err="1"/>
              <a:t>Zalta</a:t>
            </a:r>
            <a:r>
              <a:rPr lang="en-US" sz="1600" dirty="0"/>
              <a:t>. Fall 2018. Metaphysics Research Lab, Stanford </a:t>
            </a:r>
            <a:r>
              <a:rPr lang="en-GB" sz="1600" dirty="0"/>
              <a:t>University.</a:t>
            </a:r>
          </a:p>
          <a:p>
            <a:pPr marL="0" indent="0">
              <a:buNone/>
            </a:pPr>
            <a:r>
              <a:rPr lang="en-US" sz="1600" dirty="0"/>
              <a:t>Wigner, Eugene P. (1939). “On Unitary Representations of the Inhomogeneous Lorentz Group”. In: The Annals of Mathematics 40.1, p. 149.</a:t>
            </a:r>
            <a:endParaRPr lang="en-GB" sz="1600" dirty="0"/>
          </a:p>
          <a:p>
            <a:endParaRPr lang="en-GB" sz="1600" dirty="0"/>
          </a:p>
          <a:p>
            <a:endParaRPr lang="en-GB" sz="1600" dirty="0"/>
          </a:p>
        </p:txBody>
      </p:sp>
      <p:sp>
        <p:nvSpPr>
          <p:cNvPr id="9" name="Fußzeilenplatzhalter 8">
            <a:extLst>
              <a:ext uri="{FF2B5EF4-FFF2-40B4-BE49-F238E27FC236}">
                <a16:creationId xmlns:a16="http://schemas.microsoft.com/office/drawing/2014/main" id="{BC20FF76-FF93-5F80-66E3-172C75A0479E}"/>
              </a:ext>
            </a:extLst>
          </p:cNvPr>
          <p:cNvSpPr>
            <a:spLocks noGrp="1"/>
          </p:cNvSpPr>
          <p:nvPr>
            <p:ph type="ftr" sz="quarter" idx="11"/>
          </p:nvPr>
        </p:nvSpPr>
        <p:spPr/>
        <p:txBody>
          <a:bodyPr/>
          <a:lstStyle/>
          <a:p>
            <a:r>
              <a:rPr lang="en-US"/>
              <a:t>Alexander Niederklapfer - LSE</a:t>
            </a:r>
            <a:endParaRPr lang="en-US" dirty="0"/>
          </a:p>
        </p:txBody>
      </p:sp>
      <p:sp>
        <p:nvSpPr>
          <p:cNvPr id="10" name="Foliennummernplatzhalter 9">
            <a:extLst>
              <a:ext uri="{FF2B5EF4-FFF2-40B4-BE49-F238E27FC236}">
                <a16:creationId xmlns:a16="http://schemas.microsoft.com/office/drawing/2014/main" id="{6E89924F-4973-9E60-D26B-C99FC9B2286B}"/>
              </a:ext>
            </a:extLst>
          </p:cNvPr>
          <p:cNvSpPr>
            <a:spLocks noGrp="1"/>
          </p:cNvSpPr>
          <p:nvPr>
            <p:ph type="sldNum" sz="quarter" idx="12"/>
          </p:nvPr>
        </p:nvSpPr>
        <p:spPr/>
        <p:txBody>
          <a:bodyPr/>
          <a:lstStyle/>
          <a:p>
            <a:fld id="{FA4FCA09-A334-4A38-8A78-E51DCD588AB3}" type="slidenum">
              <a:rPr lang="en-US" smtClean="0"/>
              <a:pPr/>
              <a:t>19</a:t>
            </a:fld>
            <a:r>
              <a:rPr lang="en-US"/>
              <a:t> / 19</a:t>
            </a:r>
            <a:endParaRPr lang="en-US" dirty="0"/>
          </a:p>
        </p:txBody>
      </p:sp>
      <p:sp>
        <p:nvSpPr>
          <p:cNvPr id="11" name="Fußzeilenplatzhalter 16">
            <a:extLst>
              <a:ext uri="{FF2B5EF4-FFF2-40B4-BE49-F238E27FC236}">
                <a16:creationId xmlns:a16="http://schemas.microsoft.com/office/drawing/2014/main" id="{E19735D6-D248-99F8-00F3-C25ECC768B1A}"/>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References</a:t>
            </a:r>
          </a:p>
        </p:txBody>
      </p:sp>
    </p:spTree>
    <p:extLst>
      <p:ext uri="{BB962C8B-B14F-4D97-AF65-F5344CB8AC3E}">
        <p14:creationId xmlns:p14="http://schemas.microsoft.com/office/powerpoint/2010/main" val="269215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9F0C-5C58-75B2-52C6-B18D63A5CDBB}"/>
              </a:ext>
            </a:extLst>
          </p:cNvPr>
          <p:cNvSpPr>
            <a:spLocks noGrp="1"/>
          </p:cNvSpPr>
          <p:nvPr>
            <p:ph type="title"/>
          </p:nvPr>
        </p:nvSpPr>
        <p:spPr>
          <a:xfrm>
            <a:off x="612648" y="548640"/>
            <a:ext cx="10653578" cy="1132258"/>
          </a:xfrm>
        </p:spPr>
        <p:txBody>
          <a:bodyPr/>
          <a:lstStyle/>
          <a:p>
            <a:r>
              <a:rPr lang="de-AT" dirty="0" err="1"/>
              <a:t>Does</a:t>
            </a:r>
            <a:r>
              <a:rPr lang="de-AT" dirty="0"/>
              <a:t> </a:t>
            </a:r>
            <a:r>
              <a:rPr lang="de-AT" dirty="0" err="1"/>
              <a:t>Particle</a:t>
            </a:r>
            <a:r>
              <a:rPr lang="de-AT" dirty="0"/>
              <a:t> Physics </a:t>
            </a:r>
            <a:r>
              <a:rPr lang="de-AT" dirty="0" err="1"/>
              <a:t>tell</a:t>
            </a:r>
            <a:r>
              <a:rPr lang="de-AT" dirty="0"/>
              <a:t> </a:t>
            </a:r>
            <a:r>
              <a:rPr lang="de-AT" dirty="0" err="1"/>
              <a:t>us</a:t>
            </a:r>
            <a:r>
              <a:rPr lang="de-AT" dirty="0"/>
              <a:t> what </a:t>
            </a:r>
            <a:r>
              <a:rPr lang="de-AT" dirty="0" err="1"/>
              <a:t>is</a:t>
            </a:r>
            <a:r>
              <a:rPr lang="de-AT" dirty="0"/>
              <a:t> fundamental?</a:t>
            </a:r>
            <a:endParaRPr lang="en-GB" dirty="0"/>
          </a:p>
        </p:txBody>
      </p:sp>
      <p:sp>
        <p:nvSpPr>
          <p:cNvPr id="3" name="Content Placeholder 2">
            <a:extLst>
              <a:ext uri="{FF2B5EF4-FFF2-40B4-BE49-F238E27FC236}">
                <a16:creationId xmlns:a16="http://schemas.microsoft.com/office/drawing/2014/main" id="{82B14BA0-A6A3-3698-6396-20425D1D2F40}"/>
              </a:ext>
            </a:extLst>
          </p:cNvPr>
          <p:cNvSpPr>
            <a:spLocks noGrp="1"/>
          </p:cNvSpPr>
          <p:nvPr>
            <p:ph idx="1"/>
          </p:nvPr>
        </p:nvSpPr>
        <p:spPr>
          <a:xfrm>
            <a:off x="612647" y="1715532"/>
            <a:ext cx="10653579" cy="4593828"/>
          </a:xfrm>
        </p:spPr>
        <p:txBody>
          <a:bodyPr/>
          <a:lstStyle/>
          <a:p>
            <a:r>
              <a:rPr lang="de-AT" dirty="0"/>
              <a:t>SEP (</a:t>
            </a:r>
            <a:r>
              <a:rPr lang="de-AT" dirty="0" err="1"/>
              <a:t>Tahko</a:t>
            </a:r>
            <a:r>
              <a:rPr lang="de-AT" dirty="0"/>
              <a:t> 2018): „</a:t>
            </a:r>
            <a:r>
              <a:rPr lang="en-US" dirty="0"/>
              <a:t>It is not uncommon to think that particle physics has some special role in our inquiry into the structure of reality. After all, every material entity is made up of fundamental particles.”</a:t>
            </a:r>
          </a:p>
          <a:p>
            <a:endParaRPr lang="en-US" dirty="0"/>
          </a:p>
          <a:p>
            <a:endParaRPr lang="en-US" dirty="0"/>
          </a:p>
          <a:p>
            <a:r>
              <a:rPr lang="en-US" dirty="0"/>
              <a:t>Kim (1998): “The bottom level [of an ontological hierarchy] is usually thought to consist of elementary particles, or whatever our best physics is going to tell us are the basic bits of matter out of which all material things are composed.”</a:t>
            </a:r>
            <a:endParaRPr lang="en-GB" dirty="0"/>
          </a:p>
        </p:txBody>
      </p:sp>
      <p:sp>
        <p:nvSpPr>
          <p:cNvPr id="17" name="Fußzeilenplatzhalter 16">
            <a:extLst>
              <a:ext uri="{FF2B5EF4-FFF2-40B4-BE49-F238E27FC236}">
                <a16:creationId xmlns:a16="http://schemas.microsoft.com/office/drawing/2014/main" id="{C592A276-895C-AEF3-2B63-6180217A6089}"/>
              </a:ext>
            </a:extLst>
          </p:cNvPr>
          <p:cNvSpPr>
            <a:spLocks noGrp="1"/>
          </p:cNvSpPr>
          <p:nvPr>
            <p:ph type="ftr" sz="quarter" idx="11"/>
          </p:nvPr>
        </p:nvSpPr>
        <p:spPr/>
        <p:txBody>
          <a:bodyPr/>
          <a:lstStyle/>
          <a:p>
            <a:r>
              <a:rPr lang="en-US" dirty="0"/>
              <a:t>Alexander Niederklapfer - LSE</a:t>
            </a:r>
          </a:p>
        </p:txBody>
      </p:sp>
      <p:sp>
        <p:nvSpPr>
          <p:cNvPr id="18" name="Foliennummernplatzhalter 17">
            <a:extLst>
              <a:ext uri="{FF2B5EF4-FFF2-40B4-BE49-F238E27FC236}">
                <a16:creationId xmlns:a16="http://schemas.microsoft.com/office/drawing/2014/main" id="{3D062760-8540-29E1-0A70-EBCA6EFBAF4E}"/>
              </a:ext>
            </a:extLst>
          </p:cNvPr>
          <p:cNvSpPr>
            <a:spLocks noGrp="1"/>
          </p:cNvSpPr>
          <p:nvPr>
            <p:ph type="sldNum" sz="quarter" idx="12"/>
          </p:nvPr>
        </p:nvSpPr>
        <p:spPr/>
        <p:txBody>
          <a:bodyPr/>
          <a:lstStyle/>
          <a:p>
            <a:fld id="{FA4FCA09-A334-4A38-8A78-E51DCD588AB3}" type="slidenum">
              <a:rPr lang="en-US" smtClean="0"/>
              <a:pPr/>
              <a:t>2</a:t>
            </a:fld>
            <a:r>
              <a:rPr lang="en-US"/>
              <a:t> / 19</a:t>
            </a:r>
            <a:endParaRPr lang="en-US" dirty="0"/>
          </a:p>
        </p:txBody>
      </p:sp>
      <p:sp>
        <p:nvSpPr>
          <p:cNvPr id="19" name="Fußzeilenplatzhalter 16">
            <a:extLst>
              <a:ext uri="{FF2B5EF4-FFF2-40B4-BE49-F238E27FC236}">
                <a16:creationId xmlns:a16="http://schemas.microsoft.com/office/drawing/2014/main" id="{927AC118-579C-037C-873A-645B6DE2A038}"/>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0. Intro</a:t>
            </a:r>
          </a:p>
        </p:txBody>
      </p:sp>
    </p:spTree>
    <p:extLst>
      <p:ext uri="{BB962C8B-B14F-4D97-AF65-F5344CB8AC3E}">
        <p14:creationId xmlns:p14="http://schemas.microsoft.com/office/powerpoint/2010/main" val="37268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8389212" y="2175492"/>
            <a:ext cx="3509383" cy="551062"/>
          </a:xfrm>
        </p:spPr>
        <p:txBody>
          <a:bodyPr>
            <a:normAutofit/>
          </a:bodyPr>
          <a:lstStyle/>
          <a:p>
            <a:r>
              <a:rPr lang="de-AT" sz="3200" dirty="0" err="1"/>
              <a:t>Thank</a:t>
            </a:r>
            <a:r>
              <a:rPr lang="de-AT" sz="3200" dirty="0"/>
              <a:t> </a:t>
            </a:r>
            <a:r>
              <a:rPr lang="de-AT" sz="3200" dirty="0" err="1"/>
              <a:t>you</a:t>
            </a:r>
            <a:r>
              <a:rPr lang="de-AT" sz="3200" dirty="0"/>
              <a:t>!</a:t>
            </a:r>
            <a:endParaRPr lang="en-GB" sz="3200" dirty="0"/>
          </a:p>
        </p:txBody>
      </p:sp>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l="10857" r="17700"/>
          <a:stretch/>
        </p:blipFill>
        <p:spPr>
          <a:xfrm>
            <a:off x="0" y="0"/>
            <a:ext cx="7772400" cy="6857990"/>
          </a:xfrm>
          <a:prstGeom prst="rect">
            <a:avLst/>
          </a:prstGeom>
        </p:spPr>
      </p:pic>
      <p:sp>
        <p:nvSpPr>
          <p:cNvPr id="7" name="Textfeld 6">
            <a:extLst>
              <a:ext uri="{FF2B5EF4-FFF2-40B4-BE49-F238E27FC236}">
                <a16:creationId xmlns:a16="http://schemas.microsoft.com/office/drawing/2014/main" id="{F0990207-11B1-58C3-62FB-D7F7B1A8EF49}"/>
              </a:ext>
            </a:extLst>
          </p:cNvPr>
          <p:cNvSpPr txBox="1"/>
          <p:nvPr/>
        </p:nvSpPr>
        <p:spPr>
          <a:xfrm>
            <a:off x="8389212" y="4632954"/>
            <a:ext cx="3455391" cy="307777"/>
          </a:xfrm>
          <a:prstGeom prst="rect">
            <a:avLst/>
          </a:prstGeom>
          <a:noFill/>
        </p:spPr>
        <p:txBody>
          <a:bodyPr wrap="square" rtlCol="0">
            <a:spAutoFit/>
          </a:bodyPr>
          <a:lstStyle/>
          <a:p>
            <a:pPr algn="ctr"/>
            <a:r>
              <a:rPr lang="de-AT" sz="1400" b="1" dirty="0">
                <a:solidFill>
                  <a:srgbClr val="860173"/>
                </a:solidFill>
              </a:rPr>
              <a:t>https://www.alex-n.net/talks/dpg24</a:t>
            </a:r>
            <a:endParaRPr lang="en-GB" sz="1400" b="1" dirty="0">
              <a:solidFill>
                <a:srgbClr val="860173"/>
              </a:solidFill>
            </a:endParaRPr>
          </a:p>
        </p:txBody>
      </p:sp>
      <p:pic>
        <p:nvPicPr>
          <p:cNvPr id="10" name="Grafik 9">
            <a:extLst>
              <a:ext uri="{FF2B5EF4-FFF2-40B4-BE49-F238E27FC236}">
                <a16:creationId xmlns:a16="http://schemas.microsoft.com/office/drawing/2014/main" id="{D3995E4A-2E42-4A8E-7B1F-1AE5008FC25E}"/>
              </a:ext>
            </a:extLst>
          </p:cNvPr>
          <p:cNvPicPr>
            <a:picLocks noChangeAspect="1"/>
          </p:cNvPicPr>
          <p:nvPr/>
        </p:nvPicPr>
        <p:blipFill>
          <a:blip r:embed="rId3"/>
          <a:stretch>
            <a:fillRect/>
          </a:stretch>
        </p:blipFill>
        <p:spPr>
          <a:xfrm>
            <a:off x="9332258" y="2876542"/>
            <a:ext cx="1610206" cy="1603065"/>
          </a:xfrm>
          <a:prstGeom prst="rect">
            <a:avLst/>
          </a:prstGeom>
        </p:spPr>
      </p:pic>
    </p:spTree>
    <p:extLst>
      <p:ext uri="{BB962C8B-B14F-4D97-AF65-F5344CB8AC3E}">
        <p14:creationId xmlns:p14="http://schemas.microsoft.com/office/powerpoint/2010/main" val="337095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58460-4FBF-F86E-EFCB-AA8FEDCA34F8}"/>
              </a:ext>
            </a:extLst>
          </p:cNvPr>
          <p:cNvSpPr>
            <a:spLocks noGrp="1"/>
          </p:cNvSpPr>
          <p:nvPr>
            <p:ph idx="1"/>
          </p:nvPr>
        </p:nvSpPr>
        <p:spPr>
          <a:xfrm>
            <a:off x="612647" y="1715532"/>
            <a:ext cx="10653579" cy="4593828"/>
          </a:xfrm>
        </p:spPr>
        <p:txBody>
          <a:bodyPr>
            <a:normAutofit/>
          </a:bodyPr>
          <a:lstStyle/>
          <a:p>
            <a:r>
              <a:rPr lang="de-AT"/>
              <a:t>No unique decomposition of systems into parts in Particle Phyiscs</a:t>
            </a:r>
          </a:p>
          <a:p>
            <a:r>
              <a:rPr lang="de-AT"/>
              <a:t>Hence, no unique account of fundamentality</a:t>
            </a:r>
          </a:p>
          <a:p>
            <a:endParaRPr lang="de-AT"/>
          </a:p>
          <a:p>
            <a:r>
              <a:rPr lang="de-AT"/>
              <a:t>Consider the spin structure of Hydrogen atom</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0C9550-4287-C75C-D3F5-3541B9AAF7A4}"/>
                  </a:ext>
                </a:extLst>
              </p:cNvPr>
              <p:cNvSpPr txBox="1"/>
              <p:nvPr/>
            </p:nvSpPr>
            <p:spPr>
              <a:xfrm>
                <a:off x="5477436" y="3949988"/>
                <a:ext cx="6185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de-AT" sz="3200" b="0" i="1" smtClean="0">
                              <a:latin typeface="Cambria Math" panose="02040503050406030204" pitchFamily="18" charset="0"/>
                            </a:rPr>
                          </m:ctrlPr>
                        </m:sSupPr>
                        <m:e>
                          <m:r>
                            <a:rPr lang="de-AT" sz="3200" b="0" i="1" smtClean="0">
                              <a:latin typeface="Cambria Math" panose="02040503050406030204" pitchFamily="18" charset="0"/>
                              <a:ea typeface="Cambria Math" panose="02040503050406030204" pitchFamily="18" charset="0"/>
                            </a:rPr>
                            <m:t>ℂ</m:t>
                          </m:r>
                        </m:e>
                        <m:sup>
                          <m:r>
                            <a:rPr lang="de-AT" sz="3200" b="0" i="1" smtClean="0">
                              <a:latin typeface="Cambria Math" panose="02040503050406030204" pitchFamily="18" charset="0"/>
                            </a:rPr>
                            <m:t>4</m:t>
                          </m:r>
                        </m:sup>
                      </m:sSup>
                    </m:oMath>
                  </m:oMathPara>
                </a14:m>
                <a:endParaRPr lang="de-AT" sz="3200" dirty="0"/>
              </a:p>
            </p:txBody>
          </p:sp>
        </mc:Choice>
        <mc:Fallback xmlns="">
          <p:sp>
            <p:nvSpPr>
              <p:cNvPr id="5" name="TextBox 4">
                <a:extLst>
                  <a:ext uri="{FF2B5EF4-FFF2-40B4-BE49-F238E27FC236}">
                    <a16:creationId xmlns:a16="http://schemas.microsoft.com/office/drawing/2014/main" id="{690C9550-4287-C75C-D3F5-3541B9AAF7A4}"/>
                  </a:ext>
                </a:extLst>
              </p:cNvPr>
              <p:cNvSpPr txBox="1">
                <a:spLocks noRot="1" noChangeAspect="1" noMove="1" noResize="1" noEditPoints="1" noAdjustHandles="1" noChangeArrowheads="1" noChangeShapeType="1" noTextEdit="1"/>
              </p:cNvSpPr>
              <p:nvPr/>
            </p:nvSpPr>
            <p:spPr>
              <a:xfrm>
                <a:off x="5477436" y="3949988"/>
                <a:ext cx="618564" cy="584775"/>
              </a:xfrm>
              <a:prstGeom prst="rect">
                <a:avLst/>
              </a:prstGeom>
              <a:blipFill>
                <a:blip r:embed="rId2"/>
                <a:stretch>
                  <a:fillRect/>
                </a:stretch>
              </a:blipFill>
            </p:spPr>
            <p:txBody>
              <a:bodyPr/>
              <a:lstStyle/>
              <a:p>
                <a:r>
                  <a:rPr lang="de-AT">
                    <a:noFill/>
                  </a:rPr>
                  <a:t> </a:t>
                </a:r>
              </a:p>
            </p:txBody>
          </p:sp>
        </mc:Fallback>
      </mc:AlternateContent>
      <p:grpSp>
        <p:nvGrpSpPr>
          <p:cNvPr id="26" name="Gruppieren 25">
            <a:extLst>
              <a:ext uri="{FF2B5EF4-FFF2-40B4-BE49-F238E27FC236}">
                <a16:creationId xmlns:a16="http://schemas.microsoft.com/office/drawing/2014/main" id="{11E99D76-18FD-6766-5F9E-E811CD2FCA1D}"/>
              </a:ext>
            </a:extLst>
          </p:cNvPr>
          <p:cNvGrpSpPr/>
          <p:nvPr/>
        </p:nvGrpSpPr>
        <p:grpSpPr>
          <a:xfrm>
            <a:off x="2185248" y="3656229"/>
            <a:ext cx="2335952" cy="1691657"/>
            <a:chOff x="882827" y="3736192"/>
            <a:chExt cx="2335952" cy="1691657"/>
          </a:xfrm>
        </p:grpSpPr>
        <p:sp>
          <p:nvSpPr>
            <p:cNvPr id="7" name="Ellipse 6">
              <a:extLst>
                <a:ext uri="{FF2B5EF4-FFF2-40B4-BE49-F238E27FC236}">
                  <a16:creationId xmlns:a16="http://schemas.microsoft.com/office/drawing/2014/main" id="{4FCFF793-0FAA-6F1F-2430-B9A9B3790EDD}"/>
                </a:ext>
              </a:extLst>
            </p:cNvPr>
            <p:cNvSpPr/>
            <p:nvPr/>
          </p:nvSpPr>
          <p:spPr>
            <a:xfrm>
              <a:off x="1138214" y="3780204"/>
              <a:ext cx="1647645" cy="1647645"/>
            </a:xfrm>
            <a:prstGeom prst="ellipse">
              <a:avLst/>
            </a:prstGeom>
            <a:gradFill flip="none" rotWithShape="1">
              <a:gsLst>
                <a:gs pos="0">
                  <a:schemeClr val="accent1">
                    <a:shade val="30000"/>
                    <a:satMod val="115000"/>
                  </a:schemeClr>
                </a:gs>
                <a:gs pos="20000">
                  <a:schemeClr val="accent1">
                    <a:shade val="67500"/>
                    <a:satMod val="115000"/>
                  </a:schemeClr>
                </a:gs>
                <a:gs pos="76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a:extLst>
                <a:ext uri="{FF2B5EF4-FFF2-40B4-BE49-F238E27FC236}">
                  <a16:creationId xmlns:a16="http://schemas.microsoft.com/office/drawing/2014/main" id="{B89B39B7-5267-38DB-4043-7EB31DFFF76F}"/>
                </a:ext>
              </a:extLst>
            </p:cNvPr>
            <p:cNvSpPr txBox="1"/>
            <p:nvPr/>
          </p:nvSpPr>
          <p:spPr>
            <a:xfrm>
              <a:off x="1844266" y="4352398"/>
              <a:ext cx="292583" cy="369332"/>
            </a:xfrm>
            <a:prstGeom prst="rect">
              <a:avLst/>
            </a:prstGeom>
            <a:noFill/>
          </p:spPr>
          <p:txBody>
            <a:bodyPr wrap="square" rtlCol="0">
              <a:spAutoFit/>
            </a:bodyPr>
            <a:lstStyle/>
            <a:p>
              <a:r>
                <a:rPr lang="de-DE" dirty="0"/>
                <a:t>.</a:t>
              </a:r>
              <a:endParaRPr lang="de-AT" b="1" dirty="0"/>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BF9DD2CD-482A-5782-2814-6B233312B8C7}"/>
                    </a:ext>
                  </a:extLst>
                </p:cNvPr>
                <p:cNvSpPr txBox="1"/>
                <p:nvPr/>
              </p:nvSpPr>
              <p:spPr>
                <a:xfrm>
                  <a:off x="882827" y="4875372"/>
                  <a:ext cx="792106" cy="369332"/>
                </a:xfrm>
                <a:prstGeom prst="rect">
                  <a:avLst/>
                </a:prstGeom>
                <a:noFill/>
              </p:spPr>
              <p:txBody>
                <a:bodyPr wrap="square">
                  <a:spAutoFit/>
                </a:bodyPr>
                <a:lstStyle/>
                <a:p>
                  <a14:m>
                    <m:oMath xmlns:m="http://schemas.openxmlformats.org/officeDocument/2006/math">
                      <m:r>
                        <a:rPr lang="de-DE" sz="1800" b="1" i="0" smtClean="0">
                          <a:latin typeface="Cambria Math" panose="02040503050406030204" pitchFamily="18" charset="0"/>
                          <a:ea typeface="Cambria Math" panose="02040503050406030204" pitchFamily="18" charset="0"/>
                        </a:rPr>
                        <m:t> </m:t>
                      </m:r>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𝒆</m:t>
                          </m:r>
                        </m:e>
                        <m:sup>
                          <m:r>
                            <a:rPr lang="de-DE" sz="1800" b="1" i="1" smtClean="0">
                              <a:latin typeface="Cambria Math" panose="02040503050406030204" pitchFamily="18" charset="0"/>
                              <a:ea typeface="Cambria Math" panose="02040503050406030204" pitchFamily="18" charset="0"/>
                            </a:rPr>
                            <m:t>−</m:t>
                          </m:r>
                        </m:sup>
                      </m:sSup>
                    </m:oMath>
                  </a14:m>
                  <a:r>
                    <a:rPr lang="de-AT" dirty="0">
                      <a:ea typeface="Cambria Math" panose="02040503050406030204" pitchFamily="18" charset="0"/>
                    </a:rPr>
                    <a:t> </a:t>
                  </a:r>
                  <a14:m>
                    <m:oMath xmlns:m="http://schemas.openxmlformats.org/officeDocument/2006/math">
                      <m:r>
                        <a:rPr lang="de-AT" i="1">
                          <a:latin typeface="Cambria Math" panose="02040503050406030204" pitchFamily="18" charset="0"/>
                          <a:ea typeface="Cambria Math" panose="02040503050406030204" pitchFamily="18" charset="0"/>
                        </a:rPr>
                        <m:t>↕</m:t>
                      </m:r>
                    </m:oMath>
                  </a14:m>
                  <a:endParaRPr lang="de-AT" b="1" dirty="0"/>
                </a:p>
              </p:txBody>
            </p:sp>
          </mc:Choice>
          <mc:Fallback xmlns="">
            <p:sp>
              <p:nvSpPr>
                <p:cNvPr id="12" name="Textfeld 11">
                  <a:extLst>
                    <a:ext uri="{FF2B5EF4-FFF2-40B4-BE49-F238E27FC236}">
                      <a16:creationId xmlns:a16="http://schemas.microsoft.com/office/drawing/2014/main" id="{BF9DD2CD-482A-5782-2814-6B233312B8C7}"/>
                    </a:ext>
                  </a:extLst>
                </p:cNvPr>
                <p:cNvSpPr txBox="1">
                  <a:spLocks noRot="1" noChangeAspect="1" noMove="1" noResize="1" noEditPoints="1" noAdjustHandles="1" noChangeArrowheads="1" noChangeShapeType="1" noTextEdit="1"/>
                </p:cNvSpPr>
                <p:nvPr/>
              </p:nvSpPr>
              <p:spPr>
                <a:xfrm>
                  <a:off x="882827" y="4875372"/>
                  <a:ext cx="792106" cy="369332"/>
                </a:xfrm>
                <a:prstGeom prst="rect">
                  <a:avLst/>
                </a:prstGeom>
                <a:blipFill>
                  <a:blip r:embed="rId3"/>
                  <a:stretch>
                    <a:fillRect b="-5000"/>
                  </a:stretch>
                </a:blipFill>
              </p:spPr>
              <p:txBody>
                <a:bodyPr/>
                <a:lstStyle/>
                <a:p>
                  <a:r>
                    <a:rPr lang="de-AT">
                      <a:noFill/>
                    </a:rPr>
                    <a:t> </a:t>
                  </a:r>
                </a:p>
              </p:txBody>
            </p:sp>
          </mc:Fallback>
        </mc:AlternateContent>
        <p:cxnSp>
          <p:nvCxnSpPr>
            <p:cNvPr id="14" name="Gerade Verbindung mit Pfeil 13">
              <a:extLst>
                <a:ext uri="{FF2B5EF4-FFF2-40B4-BE49-F238E27FC236}">
                  <a16:creationId xmlns:a16="http://schemas.microsoft.com/office/drawing/2014/main" id="{B4AEFFB6-2E88-2A36-546B-F6F85BAF0567}"/>
                </a:ext>
              </a:extLst>
            </p:cNvPr>
            <p:cNvCxnSpPr>
              <a:cxnSpLocks/>
            </p:cNvCxnSpPr>
            <p:nvPr/>
          </p:nvCxnSpPr>
          <p:spPr>
            <a:xfrm flipH="1">
              <a:off x="2000250" y="3979200"/>
              <a:ext cx="785609" cy="594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80D8A12A-9076-A76F-C012-388C8CA98570}"/>
                    </a:ext>
                  </a:extLst>
                </p:cNvPr>
                <p:cNvSpPr txBox="1"/>
                <p:nvPr/>
              </p:nvSpPr>
              <p:spPr>
                <a:xfrm>
                  <a:off x="2651444" y="3736192"/>
                  <a:ext cx="567335" cy="369332"/>
                </a:xfrm>
                <a:prstGeom prst="rect">
                  <a:avLst/>
                </a:prstGeom>
                <a:noFill/>
              </p:spPr>
              <p:txBody>
                <a:bodyPr wrap="square">
                  <a:spAutoFit/>
                </a:bodyPr>
                <a:lstStyle/>
                <a:p>
                  <a14:m>
                    <m:oMath xmlns:m="http://schemas.openxmlformats.org/officeDocument/2006/math">
                      <m:r>
                        <a:rPr lang="de-DE" sz="1800" b="1" i="0" smtClean="0">
                          <a:latin typeface="Cambria Math" panose="02040503050406030204" pitchFamily="18" charset="0"/>
                          <a:ea typeface="Cambria Math" panose="02040503050406030204" pitchFamily="18" charset="0"/>
                        </a:rPr>
                        <m:t> </m:t>
                      </m:r>
                      <m:r>
                        <a:rPr lang="de-DE" sz="1800" b="1" i="0" smtClean="0">
                          <a:latin typeface="Cambria Math" panose="02040503050406030204" pitchFamily="18" charset="0"/>
                          <a:ea typeface="Cambria Math" panose="02040503050406030204" pitchFamily="18" charset="0"/>
                        </a:rPr>
                        <m:t>𝐩</m:t>
                      </m:r>
                    </m:oMath>
                  </a14:m>
                  <a:r>
                    <a:rPr lang="de-AT" b="1" dirty="0"/>
                    <a:t> </a:t>
                  </a:r>
                  <a14:m>
                    <m:oMath xmlns:m="http://schemas.openxmlformats.org/officeDocument/2006/math">
                      <m:r>
                        <a:rPr lang="de-AT" i="1">
                          <a:latin typeface="Cambria Math" panose="02040503050406030204" pitchFamily="18" charset="0"/>
                          <a:ea typeface="Cambria Math" panose="02040503050406030204" pitchFamily="18" charset="0"/>
                        </a:rPr>
                        <m:t>↕</m:t>
                      </m:r>
                    </m:oMath>
                  </a14:m>
                  <a:endParaRPr lang="de-AT" b="1" dirty="0"/>
                </a:p>
              </p:txBody>
            </p:sp>
          </mc:Choice>
          <mc:Fallback xmlns="">
            <p:sp>
              <p:nvSpPr>
                <p:cNvPr id="19" name="Textfeld 18">
                  <a:extLst>
                    <a:ext uri="{FF2B5EF4-FFF2-40B4-BE49-F238E27FC236}">
                      <a16:creationId xmlns:a16="http://schemas.microsoft.com/office/drawing/2014/main" id="{80D8A12A-9076-A76F-C012-388C8CA98570}"/>
                    </a:ext>
                  </a:extLst>
                </p:cNvPr>
                <p:cNvSpPr txBox="1">
                  <a:spLocks noRot="1" noChangeAspect="1" noMove="1" noResize="1" noEditPoints="1" noAdjustHandles="1" noChangeArrowheads="1" noChangeShapeType="1" noTextEdit="1"/>
                </p:cNvSpPr>
                <p:nvPr/>
              </p:nvSpPr>
              <p:spPr>
                <a:xfrm>
                  <a:off x="2651444" y="3736192"/>
                  <a:ext cx="567335" cy="369332"/>
                </a:xfrm>
                <a:prstGeom prst="rect">
                  <a:avLst/>
                </a:prstGeom>
                <a:blipFill>
                  <a:blip r:embed="rId4"/>
                  <a:stretch>
                    <a:fillRect b="-10000"/>
                  </a:stretch>
                </a:blipFill>
              </p:spPr>
              <p:txBody>
                <a:bodyPr/>
                <a:lstStyle/>
                <a:p>
                  <a:r>
                    <a:rPr lang="de-AT">
                      <a:noFill/>
                    </a:rPr>
                    <a:t> </a:t>
                  </a:r>
                </a:p>
              </p:txBody>
            </p:sp>
          </mc:Fallback>
        </mc:AlternateContent>
      </p:grpSp>
      <p:grpSp>
        <p:nvGrpSpPr>
          <p:cNvPr id="31" name="Gruppieren 30">
            <a:extLst>
              <a:ext uri="{FF2B5EF4-FFF2-40B4-BE49-F238E27FC236}">
                <a16:creationId xmlns:a16="http://schemas.microsoft.com/office/drawing/2014/main" id="{F23ACE70-4635-042D-F09B-CE4460C76002}"/>
              </a:ext>
            </a:extLst>
          </p:cNvPr>
          <p:cNvGrpSpPr/>
          <p:nvPr/>
        </p:nvGrpSpPr>
        <p:grpSpPr>
          <a:xfrm>
            <a:off x="5964087" y="3949987"/>
            <a:ext cx="2199866" cy="1030088"/>
            <a:chOff x="5964087" y="3949987"/>
            <a:chExt cx="2199866" cy="1030088"/>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B2C5FB-3E42-D44A-7A80-F1A76E4E2F70}"/>
                    </a:ext>
                  </a:extLst>
                </p:cNvPr>
                <p:cNvSpPr txBox="1"/>
                <p:nvPr/>
              </p:nvSpPr>
              <p:spPr>
                <a:xfrm>
                  <a:off x="6519219" y="4518410"/>
                  <a:ext cx="1457324"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de-AT" sz="2400" i="1" smtClean="0">
                            <a:latin typeface="Cambria Math" panose="02040503050406030204" pitchFamily="18" charset="0"/>
                            <a:ea typeface="Cambria Math" panose="02040503050406030204" pitchFamily="18" charset="0"/>
                          </a:rPr>
                          <m:t>↕</m:t>
                        </m:r>
                        <m:r>
                          <a:rPr lang="de-AT" sz="2400" b="0" i="1" smtClean="0">
                            <a:latin typeface="Cambria Math" panose="02040503050406030204" pitchFamily="18" charset="0"/>
                            <a:ea typeface="Cambria Math" panose="02040503050406030204" pitchFamily="18" charset="0"/>
                          </a:rPr>
                          <m:t>             </m:t>
                        </m:r>
                        <m:r>
                          <a:rPr lang="de-AT" sz="2400" i="1">
                            <a:latin typeface="Cambria Math" panose="02040503050406030204" pitchFamily="18" charset="0"/>
                            <a:ea typeface="Cambria Math" panose="02040503050406030204" pitchFamily="18" charset="0"/>
                          </a:rPr>
                          <m:t>↕</m:t>
                        </m:r>
                      </m:oMath>
                    </m:oMathPara>
                  </a14:m>
                  <a:endParaRPr lang="en-GB" sz="2400" dirty="0"/>
                </a:p>
              </p:txBody>
            </p:sp>
          </mc:Choice>
          <mc:Fallback xmlns="">
            <p:sp>
              <p:nvSpPr>
                <p:cNvPr id="8" name="TextBox 7">
                  <a:extLst>
                    <a:ext uri="{FF2B5EF4-FFF2-40B4-BE49-F238E27FC236}">
                      <a16:creationId xmlns:a16="http://schemas.microsoft.com/office/drawing/2014/main" id="{8BB2C5FB-3E42-D44A-7A80-F1A76E4E2F70}"/>
                    </a:ext>
                  </a:extLst>
                </p:cNvPr>
                <p:cNvSpPr txBox="1">
                  <a:spLocks noRot="1" noChangeAspect="1" noMove="1" noResize="1" noEditPoints="1" noAdjustHandles="1" noChangeArrowheads="1" noChangeShapeType="1" noTextEdit="1"/>
                </p:cNvSpPr>
                <p:nvPr/>
              </p:nvSpPr>
              <p:spPr>
                <a:xfrm>
                  <a:off x="6519219" y="4518410"/>
                  <a:ext cx="1457324" cy="461665"/>
                </a:xfrm>
                <a:prstGeom prst="rect">
                  <a:avLst/>
                </a:prstGeom>
                <a:blipFill>
                  <a:blip r:embed="rId5"/>
                  <a:stretch>
                    <a:fillRect l="-837" b="-7895"/>
                  </a:stretch>
                </a:blipFill>
              </p:spPr>
              <p:txBody>
                <a:bodyPr/>
                <a:lstStyle/>
                <a:p>
                  <a:r>
                    <a:rPr lang="de-AT">
                      <a:noFill/>
                    </a:rPr>
                    <a:t> </a:t>
                  </a:r>
                </a:p>
              </p:txBody>
            </p:sp>
          </mc:Fallback>
        </mc:AlternateContent>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B25F9623-40C0-ABF2-EBC3-49C17AA1BE99}"/>
                    </a:ext>
                  </a:extLst>
                </p:cNvPr>
                <p:cNvSpPr txBox="1"/>
                <p:nvPr/>
              </p:nvSpPr>
              <p:spPr>
                <a:xfrm>
                  <a:off x="5964087" y="3949987"/>
                  <a:ext cx="21998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AT" sz="3200" b="0" i="1" smtClean="0">
                            <a:latin typeface="Cambria Math" panose="02040503050406030204" pitchFamily="18" charset="0"/>
                            <a:ea typeface="Cambria Math" panose="02040503050406030204" pitchFamily="18" charset="0"/>
                          </a:rPr>
                          <m:t>≅</m:t>
                        </m:r>
                        <m:sSup>
                          <m:sSupPr>
                            <m:ctrlPr>
                              <a:rPr lang="de-AT" sz="3200" b="0" i="1" smtClean="0">
                                <a:latin typeface="Cambria Math" panose="02040503050406030204" pitchFamily="18" charset="0"/>
                              </a:rPr>
                            </m:ctrlPr>
                          </m:sSupPr>
                          <m:e>
                            <m:r>
                              <a:rPr lang="de-AT" sz="3200" i="1">
                                <a:latin typeface="Cambria Math" panose="02040503050406030204" pitchFamily="18" charset="0"/>
                                <a:ea typeface="Cambria Math" panose="02040503050406030204" pitchFamily="18" charset="0"/>
                              </a:rPr>
                              <m:t>ℂ</m:t>
                            </m:r>
                          </m:e>
                          <m:sup>
                            <m:r>
                              <a:rPr lang="de-AT" sz="3200" b="0" i="1" smtClean="0">
                                <a:latin typeface="Cambria Math" panose="02040503050406030204" pitchFamily="18" charset="0"/>
                              </a:rPr>
                              <m:t>2</m:t>
                            </m:r>
                          </m:sup>
                        </m:sSup>
                        <m:r>
                          <a:rPr lang="de-AT" sz="3200" i="1" smtClean="0">
                            <a:latin typeface="Cambria Math" panose="02040503050406030204" pitchFamily="18" charset="0"/>
                            <a:ea typeface="Cambria Math" panose="02040503050406030204" pitchFamily="18" charset="0"/>
                          </a:rPr>
                          <m:t>⊗</m:t>
                        </m:r>
                        <m:sSup>
                          <m:sSupPr>
                            <m:ctrlPr>
                              <a:rPr lang="de-AT" sz="3200" i="1">
                                <a:latin typeface="Cambria Math" panose="02040503050406030204" pitchFamily="18" charset="0"/>
                              </a:rPr>
                            </m:ctrlPr>
                          </m:sSupPr>
                          <m:e>
                            <m:r>
                              <a:rPr lang="de-AT" sz="3200" i="1">
                                <a:latin typeface="Cambria Math" panose="02040503050406030204" pitchFamily="18" charset="0"/>
                                <a:ea typeface="Cambria Math" panose="02040503050406030204" pitchFamily="18" charset="0"/>
                              </a:rPr>
                              <m:t>ℂ</m:t>
                            </m:r>
                          </m:e>
                          <m:sup>
                            <m:r>
                              <a:rPr lang="de-AT" sz="3200" i="1">
                                <a:latin typeface="Cambria Math" panose="02040503050406030204" pitchFamily="18" charset="0"/>
                              </a:rPr>
                              <m:t>2</m:t>
                            </m:r>
                          </m:sup>
                        </m:sSup>
                      </m:oMath>
                    </m:oMathPara>
                  </a14:m>
                  <a:endParaRPr lang="de-AT" sz="3200" dirty="0"/>
                </a:p>
              </p:txBody>
            </p:sp>
          </mc:Choice>
          <mc:Fallback xmlns="">
            <p:sp>
              <p:nvSpPr>
                <p:cNvPr id="28" name="Textfeld 27">
                  <a:extLst>
                    <a:ext uri="{FF2B5EF4-FFF2-40B4-BE49-F238E27FC236}">
                      <a16:creationId xmlns:a16="http://schemas.microsoft.com/office/drawing/2014/main" id="{B25F9623-40C0-ABF2-EBC3-49C17AA1BE99}"/>
                    </a:ext>
                  </a:extLst>
                </p:cNvPr>
                <p:cNvSpPr txBox="1">
                  <a:spLocks noRot="1" noChangeAspect="1" noMove="1" noResize="1" noEditPoints="1" noAdjustHandles="1" noChangeArrowheads="1" noChangeShapeType="1" noTextEdit="1"/>
                </p:cNvSpPr>
                <p:nvPr/>
              </p:nvSpPr>
              <p:spPr>
                <a:xfrm>
                  <a:off x="5964087" y="3949987"/>
                  <a:ext cx="2199866" cy="584775"/>
                </a:xfrm>
                <a:prstGeom prst="rect">
                  <a:avLst/>
                </a:prstGeom>
                <a:blipFill>
                  <a:blip r:embed="rId6"/>
                  <a:stretch>
                    <a:fillRect/>
                  </a:stretch>
                </a:blipFill>
              </p:spPr>
              <p:txBody>
                <a:bodyPr/>
                <a:lstStyle/>
                <a:p>
                  <a:r>
                    <a:rPr lang="de-AT">
                      <a:noFill/>
                    </a:rPr>
                    <a:t> </a:t>
                  </a:r>
                </a:p>
              </p:txBody>
            </p:sp>
          </mc:Fallback>
        </mc:AlternateContent>
      </p:grpSp>
      <p:grpSp>
        <p:nvGrpSpPr>
          <p:cNvPr id="32" name="Gruppieren 31">
            <a:extLst>
              <a:ext uri="{FF2B5EF4-FFF2-40B4-BE49-F238E27FC236}">
                <a16:creationId xmlns:a16="http://schemas.microsoft.com/office/drawing/2014/main" id="{D277DD4F-8BF0-BA73-D04A-182DF9E17FFA}"/>
              </a:ext>
            </a:extLst>
          </p:cNvPr>
          <p:cNvGrpSpPr/>
          <p:nvPr/>
        </p:nvGrpSpPr>
        <p:grpSpPr>
          <a:xfrm>
            <a:off x="7853083" y="3949987"/>
            <a:ext cx="2166938" cy="1013736"/>
            <a:chOff x="7853083" y="3949987"/>
            <a:chExt cx="2166938" cy="1013736"/>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7436CC-8C7B-B087-5D05-E326EE8BDA19}"/>
                    </a:ext>
                  </a:extLst>
                </p:cNvPr>
                <p:cNvSpPr txBox="1"/>
                <p:nvPr/>
              </p:nvSpPr>
              <p:spPr>
                <a:xfrm>
                  <a:off x="8493461" y="4502058"/>
                  <a:ext cx="1457324"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de-AT" sz="2400" b="0" i="1" smtClean="0">
                            <a:latin typeface="Cambria Math" panose="02040503050406030204" pitchFamily="18" charset="0"/>
                            <a:ea typeface="Cambria Math" panose="02040503050406030204" pitchFamily="18" charset="0"/>
                          </a:rPr>
                          <m:t>       ↕↕</m:t>
                        </m:r>
                      </m:oMath>
                    </m:oMathPara>
                  </a14:m>
                  <a:endParaRPr lang="en-GB" sz="2400" dirty="0"/>
                </a:p>
              </p:txBody>
            </p:sp>
          </mc:Choice>
          <mc:Fallback xmlns="">
            <p:sp>
              <p:nvSpPr>
                <p:cNvPr id="9" name="TextBox 8">
                  <a:extLst>
                    <a:ext uri="{FF2B5EF4-FFF2-40B4-BE49-F238E27FC236}">
                      <a16:creationId xmlns:a16="http://schemas.microsoft.com/office/drawing/2014/main" id="{0C7436CC-8C7B-B087-5D05-E326EE8BDA19}"/>
                    </a:ext>
                  </a:extLst>
                </p:cNvPr>
                <p:cNvSpPr txBox="1">
                  <a:spLocks noRot="1" noChangeAspect="1" noMove="1" noResize="1" noEditPoints="1" noAdjustHandles="1" noChangeArrowheads="1" noChangeShapeType="1" noTextEdit="1"/>
                </p:cNvSpPr>
                <p:nvPr/>
              </p:nvSpPr>
              <p:spPr>
                <a:xfrm>
                  <a:off x="8493461" y="4502058"/>
                  <a:ext cx="1457324" cy="461665"/>
                </a:xfrm>
                <a:prstGeom prst="rect">
                  <a:avLst/>
                </a:prstGeom>
                <a:blipFill>
                  <a:blip r:embed="rId7"/>
                  <a:stretch>
                    <a:fillRect b="-8000"/>
                  </a:stretch>
                </a:blipFill>
              </p:spPr>
              <p:txBody>
                <a:bodyPr/>
                <a:lstStyle/>
                <a:p>
                  <a:r>
                    <a:rPr lang="de-AT">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4D141F13-4222-5E40-1841-F9C6B54DBB6D}"/>
                    </a:ext>
                  </a:extLst>
                </p:cNvPr>
                <p:cNvSpPr txBox="1"/>
                <p:nvPr/>
              </p:nvSpPr>
              <p:spPr>
                <a:xfrm>
                  <a:off x="7853083" y="3949987"/>
                  <a:ext cx="216693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AT" sz="3200" b="0" i="1" smtClean="0">
                            <a:latin typeface="Cambria Math" panose="02040503050406030204" pitchFamily="18" charset="0"/>
                            <a:ea typeface="Cambria Math" panose="02040503050406030204" pitchFamily="18" charset="0"/>
                          </a:rPr>
                          <m:t>≅</m:t>
                        </m:r>
                        <m:r>
                          <a:rPr lang="de-AT" sz="3200" i="1">
                            <a:latin typeface="Cambria Math" panose="02040503050406030204" pitchFamily="18" charset="0"/>
                            <a:ea typeface="Cambria Math" panose="02040503050406030204" pitchFamily="18" charset="0"/>
                          </a:rPr>
                          <m:t>ℂ</m:t>
                        </m:r>
                        <m:r>
                          <a:rPr lang="de-AT" sz="3200" i="1" smtClean="0">
                            <a:latin typeface="Cambria Math" panose="02040503050406030204" pitchFamily="18" charset="0"/>
                            <a:ea typeface="Cambria Math" panose="02040503050406030204" pitchFamily="18" charset="0"/>
                          </a:rPr>
                          <m:t>⊕</m:t>
                        </m:r>
                        <m:sSup>
                          <m:sSupPr>
                            <m:ctrlPr>
                              <a:rPr lang="de-AT" sz="3200" i="1">
                                <a:latin typeface="Cambria Math" panose="02040503050406030204" pitchFamily="18" charset="0"/>
                              </a:rPr>
                            </m:ctrlPr>
                          </m:sSupPr>
                          <m:e>
                            <m:r>
                              <a:rPr lang="de-AT" sz="3200" i="1">
                                <a:latin typeface="Cambria Math" panose="02040503050406030204" pitchFamily="18" charset="0"/>
                                <a:ea typeface="Cambria Math" panose="02040503050406030204" pitchFamily="18" charset="0"/>
                              </a:rPr>
                              <m:t>ℂ</m:t>
                            </m:r>
                          </m:e>
                          <m:sup>
                            <m:r>
                              <a:rPr lang="de-AT" sz="3200" b="0" i="1" smtClean="0">
                                <a:latin typeface="Cambria Math" panose="02040503050406030204" pitchFamily="18" charset="0"/>
                              </a:rPr>
                              <m:t>3</m:t>
                            </m:r>
                          </m:sup>
                        </m:sSup>
                      </m:oMath>
                    </m:oMathPara>
                  </a14:m>
                  <a:endParaRPr lang="de-AT" sz="3200" dirty="0"/>
                </a:p>
              </p:txBody>
            </p:sp>
          </mc:Choice>
          <mc:Fallback xmlns="">
            <p:sp>
              <p:nvSpPr>
                <p:cNvPr id="30" name="Textfeld 29">
                  <a:extLst>
                    <a:ext uri="{FF2B5EF4-FFF2-40B4-BE49-F238E27FC236}">
                      <a16:creationId xmlns:a16="http://schemas.microsoft.com/office/drawing/2014/main" id="{4D141F13-4222-5E40-1841-F9C6B54DBB6D}"/>
                    </a:ext>
                  </a:extLst>
                </p:cNvPr>
                <p:cNvSpPr txBox="1">
                  <a:spLocks noRot="1" noChangeAspect="1" noMove="1" noResize="1" noEditPoints="1" noAdjustHandles="1" noChangeArrowheads="1" noChangeShapeType="1" noTextEdit="1"/>
                </p:cNvSpPr>
                <p:nvPr/>
              </p:nvSpPr>
              <p:spPr>
                <a:xfrm>
                  <a:off x="7853083" y="3949987"/>
                  <a:ext cx="2166938" cy="584775"/>
                </a:xfrm>
                <a:prstGeom prst="rect">
                  <a:avLst/>
                </a:prstGeom>
                <a:blipFill>
                  <a:blip r:embed="rId8"/>
                  <a:stretch>
                    <a:fillRect/>
                  </a:stretch>
                </a:blipFill>
              </p:spPr>
              <p:txBody>
                <a:bodyPr/>
                <a:lstStyle/>
                <a:p>
                  <a:r>
                    <a:rPr lang="de-AT">
                      <a:noFill/>
                    </a:rPr>
                    <a:t> </a:t>
                  </a:r>
                </a:p>
              </p:txBody>
            </p:sp>
          </mc:Fallback>
        </mc:AlternateContent>
      </p:grpSp>
      <p:sp>
        <p:nvSpPr>
          <p:cNvPr id="6" name="Title 1">
            <a:extLst>
              <a:ext uri="{FF2B5EF4-FFF2-40B4-BE49-F238E27FC236}">
                <a16:creationId xmlns:a16="http://schemas.microsoft.com/office/drawing/2014/main" id="{91A22C0F-7999-0AAD-0188-4EAD09BB82E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de-AT" dirty="0"/>
              <a:t>Does </a:t>
            </a:r>
            <a:r>
              <a:rPr lang="de-AT" dirty="0" err="1"/>
              <a:t>Particle</a:t>
            </a:r>
            <a:r>
              <a:rPr lang="de-AT" dirty="0"/>
              <a:t> Physics </a:t>
            </a:r>
            <a:r>
              <a:rPr lang="de-AT" dirty="0" err="1"/>
              <a:t>tell</a:t>
            </a:r>
            <a:r>
              <a:rPr lang="de-AT" dirty="0"/>
              <a:t> </a:t>
            </a:r>
            <a:r>
              <a:rPr lang="de-AT" dirty="0" err="1"/>
              <a:t>us</a:t>
            </a:r>
            <a:r>
              <a:rPr lang="de-AT" dirty="0"/>
              <a:t> what </a:t>
            </a:r>
            <a:r>
              <a:rPr lang="de-AT" dirty="0" err="1"/>
              <a:t>is</a:t>
            </a:r>
            <a:r>
              <a:rPr lang="de-AT" dirty="0"/>
              <a:t> fundamental? </a:t>
            </a:r>
            <a:endParaRPr lang="en-GB" dirty="0"/>
          </a:p>
        </p:txBody>
      </p:sp>
      <p:sp>
        <p:nvSpPr>
          <p:cNvPr id="18" name="TextBox 17">
            <a:extLst>
              <a:ext uri="{FF2B5EF4-FFF2-40B4-BE49-F238E27FC236}">
                <a16:creationId xmlns:a16="http://schemas.microsoft.com/office/drawing/2014/main" id="{C04D600E-7170-7B44-E63E-FE206CB755DA}"/>
              </a:ext>
            </a:extLst>
          </p:cNvPr>
          <p:cNvSpPr txBox="1"/>
          <p:nvPr/>
        </p:nvSpPr>
        <p:spPr>
          <a:xfrm>
            <a:off x="3767138" y="988805"/>
            <a:ext cx="6099174" cy="646331"/>
          </a:xfrm>
          <a:prstGeom prst="rect">
            <a:avLst/>
          </a:prstGeom>
          <a:noFill/>
        </p:spPr>
        <p:txBody>
          <a:bodyPr wrap="square">
            <a:spAutoFit/>
          </a:bodyPr>
          <a:lstStyle/>
          <a:p>
            <a:r>
              <a:rPr lang="de-AT" sz="3600" b="1" dirty="0">
                <a:solidFill>
                  <a:schemeClr val="accent2"/>
                </a:solidFill>
              </a:rPr>
              <a:t>Claim: Not </a:t>
            </a:r>
            <a:r>
              <a:rPr lang="de-AT" sz="3600" b="1" dirty="0" err="1">
                <a:solidFill>
                  <a:schemeClr val="accent2"/>
                </a:solidFill>
              </a:rPr>
              <a:t>by</a:t>
            </a:r>
            <a:r>
              <a:rPr lang="de-AT" sz="3600" b="1" dirty="0">
                <a:solidFill>
                  <a:schemeClr val="accent2"/>
                </a:solidFill>
              </a:rPr>
              <a:t> </a:t>
            </a:r>
            <a:r>
              <a:rPr lang="de-AT" sz="3600" b="1" dirty="0" err="1">
                <a:solidFill>
                  <a:schemeClr val="accent2"/>
                </a:solidFill>
              </a:rPr>
              <a:t>itself</a:t>
            </a:r>
            <a:r>
              <a:rPr lang="de-AT" sz="3600" b="1" dirty="0">
                <a:solidFill>
                  <a:schemeClr val="accent2"/>
                </a:solidFill>
              </a:rPr>
              <a:t>.</a:t>
            </a:r>
            <a:endParaRPr lang="en-GB" sz="3600" b="1" dirty="0"/>
          </a:p>
        </p:txBody>
      </p:sp>
      <p:sp>
        <p:nvSpPr>
          <p:cNvPr id="24" name="Fußzeilenplatzhalter 23">
            <a:extLst>
              <a:ext uri="{FF2B5EF4-FFF2-40B4-BE49-F238E27FC236}">
                <a16:creationId xmlns:a16="http://schemas.microsoft.com/office/drawing/2014/main" id="{0D68A142-7FBA-1653-09D6-9B139412858C}"/>
              </a:ext>
            </a:extLst>
          </p:cNvPr>
          <p:cNvSpPr>
            <a:spLocks noGrp="1"/>
          </p:cNvSpPr>
          <p:nvPr>
            <p:ph type="ftr" sz="quarter" idx="11"/>
          </p:nvPr>
        </p:nvSpPr>
        <p:spPr/>
        <p:txBody>
          <a:bodyPr/>
          <a:lstStyle/>
          <a:p>
            <a:r>
              <a:rPr lang="en-US"/>
              <a:t>Alexander Niederklapfer - LSE</a:t>
            </a:r>
            <a:endParaRPr lang="en-US" dirty="0"/>
          </a:p>
        </p:txBody>
      </p:sp>
      <p:sp>
        <p:nvSpPr>
          <p:cNvPr id="25" name="Foliennummernplatzhalter 24">
            <a:extLst>
              <a:ext uri="{FF2B5EF4-FFF2-40B4-BE49-F238E27FC236}">
                <a16:creationId xmlns:a16="http://schemas.microsoft.com/office/drawing/2014/main" id="{FD9490D6-44C0-8EAB-5EE7-5636F68765AE}"/>
              </a:ext>
            </a:extLst>
          </p:cNvPr>
          <p:cNvSpPr>
            <a:spLocks noGrp="1"/>
          </p:cNvSpPr>
          <p:nvPr>
            <p:ph type="sldNum" sz="quarter" idx="12"/>
          </p:nvPr>
        </p:nvSpPr>
        <p:spPr/>
        <p:txBody>
          <a:bodyPr/>
          <a:lstStyle/>
          <a:p>
            <a:fld id="{FA4FCA09-A334-4A38-8A78-E51DCD588AB3}" type="slidenum">
              <a:rPr lang="en-US" smtClean="0"/>
              <a:pPr/>
              <a:t>3</a:t>
            </a:fld>
            <a:r>
              <a:rPr lang="en-US"/>
              <a:t> / 19</a:t>
            </a:r>
            <a:endParaRPr lang="en-US" dirty="0"/>
          </a:p>
        </p:txBody>
      </p:sp>
      <p:sp>
        <p:nvSpPr>
          <p:cNvPr id="27" name="Fußzeilenplatzhalter 16">
            <a:extLst>
              <a:ext uri="{FF2B5EF4-FFF2-40B4-BE49-F238E27FC236}">
                <a16:creationId xmlns:a16="http://schemas.microsoft.com/office/drawing/2014/main" id="{3D0AF543-15FD-21A8-A774-EC41A18ABB34}"/>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0. Intro</a:t>
            </a:r>
          </a:p>
        </p:txBody>
      </p:sp>
    </p:spTree>
    <p:extLst>
      <p:ext uri="{BB962C8B-B14F-4D97-AF65-F5344CB8AC3E}">
        <p14:creationId xmlns:p14="http://schemas.microsoft.com/office/powerpoint/2010/main" val="984498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65A2-9891-141E-A8AD-44B6734BDDB3}"/>
              </a:ext>
            </a:extLst>
          </p:cNvPr>
          <p:cNvSpPr>
            <a:spLocks noGrp="1"/>
          </p:cNvSpPr>
          <p:nvPr>
            <p:ph type="title"/>
          </p:nvPr>
        </p:nvSpPr>
        <p:spPr>
          <a:xfrm>
            <a:off x="612648" y="548640"/>
            <a:ext cx="10653578" cy="1132258"/>
          </a:xfrm>
        </p:spPr>
        <p:txBody>
          <a:bodyPr/>
          <a:lstStyle/>
          <a:p>
            <a:r>
              <a:rPr lang="de-AT" dirty="0"/>
              <a:t>Outline</a:t>
            </a:r>
            <a:endParaRPr lang="en-GB" dirty="0"/>
          </a:p>
        </p:txBody>
      </p:sp>
      <p:sp>
        <p:nvSpPr>
          <p:cNvPr id="3" name="Content Placeholder 2">
            <a:extLst>
              <a:ext uri="{FF2B5EF4-FFF2-40B4-BE49-F238E27FC236}">
                <a16:creationId xmlns:a16="http://schemas.microsoft.com/office/drawing/2014/main" id="{2A177B45-C547-370C-9A59-F4DD1F528B27}"/>
              </a:ext>
            </a:extLst>
          </p:cNvPr>
          <p:cNvSpPr>
            <a:spLocks noGrp="1"/>
          </p:cNvSpPr>
          <p:nvPr>
            <p:ph idx="1"/>
          </p:nvPr>
        </p:nvSpPr>
        <p:spPr>
          <a:xfrm>
            <a:off x="769143" y="1341437"/>
            <a:ext cx="10653713" cy="4175125"/>
          </a:xfrm>
        </p:spPr>
        <p:txBody>
          <a:bodyPr>
            <a:normAutofit/>
          </a:bodyPr>
          <a:lstStyle/>
          <a:p>
            <a:pPr marL="446088" indent="-446088">
              <a:buNone/>
              <a:tabLst>
                <a:tab pos="446088" algn="l"/>
              </a:tabLst>
            </a:pPr>
            <a:r>
              <a:rPr lang="en-GB" dirty="0">
                <a:solidFill>
                  <a:schemeClr val="bg1">
                    <a:lumMod val="50000"/>
                  </a:schemeClr>
                </a:solidFill>
              </a:rPr>
              <a:t>0. 	Intro</a:t>
            </a:r>
            <a:br>
              <a:rPr lang="en-GB" dirty="0">
                <a:solidFill>
                  <a:schemeClr val="accent2">
                    <a:lumMod val="75000"/>
                  </a:schemeClr>
                </a:solidFill>
              </a:rPr>
            </a:br>
            <a:endParaRPr lang="en-GB" dirty="0">
              <a:solidFill>
                <a:schemeClr val="accent2">
                  <a:lumMod val="75000"/>
                </a:schemeClr>
              </a:solidFill>
            </a:endParaRPr>
          </a:p>
          <a:p>
            <a:pPr marL="457200" indent="-457200">
              <a:buFont typeface="+mj-lt"/>
              <a:buAutoNum type="arabicPeriod"/>
            </a:pPr>
            <a:r>
              <a:rPr lang="en-GB" dirty="0">
                <a:solidFill>
                  <a:schemeClr val="accent2">
                    <a:lumMod val="50000"/>
                  </a:schemeClr>
                </a:solidFill>
              </a:rPr>
              <a:t>Fundamentality as relational notion and quantum systems</a:t>
            </a:r>
            <a:br>
              <a:rPr lang="en-GB" dirty="0">
                <a:solidFill>
                  <a:schemeClr val="accent2">
                    <a:lumMod val="50000"/>
                  </a:schemeClr>
                </a:solidFill>
              </a:rPr>
            </a:br>
            <a:endParaRPr lang="en-GB" dirty="0">
              <a:solidFill>
                <a:schemeClr val="accent2">
                  <a:lumMod val="50000"/>
                </a:schemeClr>
              </a:solidFill>
            </a:endParaRPr>
          </a:p>
          <a:p>
            <a:pPr marL="457200" indent="-457200">
              <a:buFont typeface="+mj-lt"/>
              <a:buAutoNum type="arabicPeriod"/>
            </a:pPr>
            <a:r>
              <a:rPr lang="en-GB" dirty="0">
                <a:solidFill>
                  <a:schemeClr val="accent2">
                    <a:lumMod val="50000"/>
                  </a:schemeClr>
                </a:solidFill>
              </a:rPr>
              <a:t>The two decompositions: Tensor Product and Direct Sum</a:t>
            </a:r>
            <a:br>
              <a:rPr lang="en-GB" dirty="0">
                <a:solidFill>
                  <a:schemeClr val="accent2">
                    <a:lumMod val="50000"/>
                  </a:schemeClr>
                </a:solidFill>
              </a:rPr>
            </a:br>
            <a:endParaRPr lang="en-GB" dirty="0">
              <a:solidFill>
                <a:schemeClr val="accent2">
                  <a:lumMod val="50000"/>
                </a:schemeClr>
              </a:solidFill>
            </a:endParaRPr>
          </a:p>
          <a:p>
            <a:pPr marL="457200" indent="-457200">
              <a:buFont typeface="+mj-lt"/>
              <a:buAutoNum type="arabicPeriod"/>
            </a:pPr>
            <a:r>
              <a:rPr lang="en-GB" dirty="0">
                <a:solidFill>
                  <a:schemeClr val="accent2">
                    <a:lumMod val="50000"/>
                  </a:schemeClr>
                </a:solidFill>
              </a:rPr>
              <a:t>Particle Physics and Group Representations</a:t>
            </a:r>
            <a:br>
              <a:rPr lang="en-GB" dirty="0">
                <a:solidFill>
                  <a:schemeClr val="accent2">
                    <a:lumMod val="50000"/>
                  </a:schemeClr>
                </a:solidFill>
              </a:rPr>
            </a:br>
            <a:endParaRPr lang="en-GB" dirty="0">
              <a:solidFill>
                <a:schemeClr val="accent2">
                  <a:lumMod val="50000"/>
                </a:schemeClr>
              </a:solidFill>
            </a:endParaRPr>
          </a:p>
          <a:p>
            <a:pPr marL="457200" indent="-457200">
              <a:buFont typeface="+mj-lt"/>
              <a:buAutoNum type="arabicPeriod"/>
            </a:pPr>
            <a:r>
              <a:rPr lang="en-GB" dirty="0">
                <a:solidFill>
                  <a:schemeClr val="accent2">
                    <a:lumMod val="50000"/>
                  </a:schemeClr>
                </a:solidFill>
              </a:rPr>
              <a:t>Conclusion</a:t>
            </a:r>
          </a:p>
        </p:txBody>
      </p:sp>
      <p:sp>
        <p:nvSpPr>
          <p:cNvPr id="10" name="Fußzeilenplatzhalter 9">
            <a:extLst>
              <a:ext uri="{FF2B5EF4-FFF2-40B4-BE49-F238E27FC236}">
                <a16:creationId xmlns:a16="http://schemas.microsoft.com/office/drawing/2014/main" id="{E73E032F-1DA4-5DD2-E901-FF4B410D772F}"/>
              </a:ext>
            </a:extLst>
          </p:cNvPr>
          <p:cNvSpPr>
            <a:spLocks noGrp="1"/>
          </p:cNvSpPr>
          <p:nvPr>
            <p:ph type="ftr" sz="quarter" idx="11"/>
          </p:nvPr>
        </p:nvSpPr>
        <p:spPr/>
        <p:txBody>
          <a:bodyPr/>
          <a:lstStyle/>
          <a:p>
            <a:r>
              <a:rPr lang="en-US"/>
              <a:t>Alexander Niederklapfer - LSE</a:t>
            </a:r>
            <a:endParaRPr lang="en-US" dirty="0"/>
          </a:p>
        </p:txBody>
      </p:sp>
      <p:sp>
        <p:nvSpPr>
          <p:cNvPr id="11" name="Foliennummernplatzhalter 10">
            <a:extLst>
              <a:ext uri="{FF2B5EF4-FFF2-40B4-BE49-F238E27FC236}">
                <a16:creationId xmlns:a16="http://schemas.microsoft.com/office/drawing/2014/main" id="{57942512-FB7C-18E2-5B4A-458FDD93B90C}"/>
              </a:ext>
            </a:extLst>
          </p:cNvPr>
          <p:cNvSpPr>
            <a:spLocks noGrp="1"/>
          </p:cNvSpPr>
          <p:nvPr>
            <p:ph type="sldNum" sz="quarter" idx="12"/>
          </p:nvPr>
        </p:nvSpPr>
        <p:spPr/>
        <p:txBody>
          <a:bodyPr/>
          <a:lstStyle/>
          <a:p>
            <a:fld id="{FA4FCA09-A334-4A38-8A78-E51DCD588AB3}" type="slidenum">
              <a:rPr lang="en-US" smtClean="0"/>
              <a:pPr/>
              <a:t>4</a:t>
            </a:fld>
            <a:r>
              <a:rPr lang="en-US"/>
              <a:t> / 19</a:t>
            </a:r>
            <a:endParaRPr lang="en-US" dirty="0"/>
          </a:p>
        </p:txBody>
      </p:sp>
    </p:spTree>
    <p:extLst>
      <p:ext uri="{BB962C8B-B14F-4D97-AF65-F5344CB8AC3E}">
        <p14:creationId xmlns:p14="http://schemas.microsoft.com/office/powerpoint/2010/main" val="44740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t="6411" b="90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4D07BF5-D29E-918E-55FE-747AF2A0E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77673"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350983" y="1332115"/>
            <a:ext cx="3593618" cy="2543448"/>
          </a:xfrm>
        </p:spPr>
        <p:txBody>
          <a:bodyPr anchor="b">
            <a:normAutofit/>
          </a:bodyPr>
          <a:lstStyle/>
          <a:p>
            <a:pPr algn="l"/>
            <a:r>
              <a:rPr lang="de-AT" sz="2700" dirty="0"/>
              <a:t>1. </a:t>
            </a:r>
            <a:r>
              <a:rPr lang="de-AT" sz="2700" dirty="0" err="1"/>
              <a:t>Fundamentality</a:t>
            </a:r>
            <a:r>
              <a:rPr lang="de-AT" sz="2700" dirty="0"/>
              <a:t> and Quantum Systems</a:t>
            </a:r>
            <a:endParaRPr lang="en-GB" sz="2700" dirty="0"/>
          </a:p>
        </p:txBody>
      </p:sp>
    </p:spTree>
    <p:extLst>
      <p:ext uri="{BB962C8B-B14F-4D97-AF65-F5344CB8AC3E}">
        <p14:creationId xmlns:p14="http://schemas.microsoft.com/office/powerpoint/2010/main" val="30172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7468-B143-44C9-67B5-789029995105}"/>
              </a:ext>
            </a:extLst>
          </p:cNvPr>
          <p:cNvSpPr>
            <a:spLocks noGrp="1"/>
          </p:cNvSpPr>
          <p:nvPr>
            <p:ph type="title"/>
          </p:nvPr>
        </p:nvSpPr>
        <p:spPr>
          <a:xfrm>
            <a:off x="612648" y="548640"/>
            <a:ext cx="10653578" cy="1132258"/>
          </a:xfrm>
        </p:spPr>
        <p:txBody>
          <a:bodyPr/>
          <a:lstStyle/>
          <a:p>
            <a:r>
              <a:rPr lang="de-AT" dirty="0" err="1"/>
              <a:t>What</a:t>
            </a:r>
            <a:r>
              <a:rPr lang="de-AT" dirty="0"/>
              <a:t> </a:t>
            </a:r>
            <a:r>
              <a:rPr lang="en-GB" dirty="0"/>
              <a:t>is</a:t>
            </a:r>
            <a:r>
              <a:rPr lang="de-AT" dirty="0"/>
              <a:t> </a:t>
            </a:r>
            <a:r>
              <a:rPr lang="de-AT" dirty="0" err="1"/>
              <a:t>Fundamentality</a:t>
            </a:r>
            <a:r>
              <a:rPr lang="de-AT" dirty="0"/>
              <a:t>?</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D1C52D-8E01-C874-8FE8-578AED539824}"/>
                  </a:ext>
                </a:extLst>
              </p:cNvPr>
              <p:cNvSpPr>
                <a:spLocks noGrp="1"/>
              </p:cNvSpPr>
              <p:nvPr>
                <p:ph idx="1"/>
              </p:nvPr>
            </p:nvSpPr>
            <p:spPr>
              <a:xfrm>
                <a:off x="612648" y="1204161"/>
                <a:ext cx="11343890" cy="4806612"/>
              </a:xfrm>
            </p:spPr>
            <p:txBody>
              <a:bodyPr>
                <a:normAutofit fontScale="92500" lnSpcReduction="20000"/>
              </a:bodyPr>
              <a:lstStyle/>
              <a:p>
                <a:r>
                  <a:rPr lang="de-AT" dirty="0"/>
                  <a:t>A </a:t>
                </a:r>
                <a:r>
                  <a:rPr lang="de-AT" dirty="0" err="1"/>
                  <a:t>priority</a:t>
                </a:r>
                <a:r>
                  <a:rPr lang="de-AT" dirty="0"/>
                  <a:t> </a:t>
                </a:r>
                <a:r>
                  <a:rPr lang="de-AT" dirty="0" err="1"/>
                  <a:t>relation</a:t>
                </a:r>
                <a:r>
                  <a:rPr lang="de-AT" dirty="0"/>
                  <a:t> (Schaffer, 2010)</a:t>
                </a:r>
              </a:p>
              <a:p>
                <a:endParaRPr lang="de-AT" dirty="0"/>
              </a:p>
              <a:p>
                <a:r>
                  <a:rPr lang="de-AT" dirty="0"/>
                  <a:t>Here: in </a:t>
                </a:r>
                <a:r>
                  <a:rPr lang="de-AT" dirty="0" err="1"/>
                  <a:t>terms</a:t>
                </a:r>
                <a:r>
                  <a:rPr lang="de-AT" dirty="0"/>
                  <a:t> </a:t>
                </a:r>
                <a:r>
                  <a:rPr lang="de-AT" dirty="0" err="1"/>
                  <a:t>of</a:t>
                </a:r>
                <a:r>
                  <a:rPr lang="de-AT" dirty="0"/>
                  <a:t> (de-)</a:t>
                </a:r>
                <a:r>
                  <a:rPr lang="de-AT" dirty="0" err="1"/>
                  <a:t>composition</a:t>
                </a:r>
                <a:r>
                  <a:rPr lang="de-AT" dirty="0"/>
                  <a:t> </a:t>
                </a:r>
                <a:r>
                  <a:rPr lang="de-AT" dirty="0" err="1"/>
                  <a:t>of</a:t>
                </a:r>
                <a:r>
                  <a:rPr lang="de-AT" dirty="0"/>
                  <a:t> </a:t>
                </a:r>
                <a:r>
                  <a:rPr lang="de-AT" dirty="0" err="1"/>
                  <a:t>object</a:t>
                </a:r>
                <a:endParaRPr lang="de-AT" dirty="0"/>
              </a:p>
              <a:p>
                <a:endParaRPr lang="de-AT" dirty="0"/>
              </a:p>
              <a:p>
                <a:r>
                  <a:rPr lang="de-AT" dirty="0"/>
                  <a:t>Common </a:t>
                </a:r>
                <a:r>
                  <a:rPr lang="de-AT" dirty="0" err="1"/>
                  <a:t>definitions</a:t>
                </a:r>
                <a:r>
                  <a:rPr lang="de-AT" dirty="0"/>
                  <a:t> </a:t>
                </a:r>
                <a:r>
                  <a:rPr lang="de-AT" dirty="0" err="1"/>
                  <a:t>of</a:t>
                </a:r>
                <a:r>
                  <a:rPr lang="de-AT" dirty="0"/>
                  <a:t> fundamental </a:t>
                </a:r>
                <a:r>
                  <a:rPr lang="de-AT" dirty="0" err="1"/>
                  <a:t>objects</a:t>
                </a:r>
                <a:r>
                  <a:rPr lang="de-AT" dirty="0"/>
                  <a:t>: </a:t>
                </a:r>
              </a:p>
              <a:p>
                <a:pPr lvl="1"/>
                <a:r>
                  <a:rPr lang="de-AT" sz="2000" dirty="0">
                    <a:solidFill>
                      <a:schemeClr val="accent4"/>
                    </a:solidFill>
                  </a:rPr>
                  <a:t>„Independence“ / „Elementary“</a:t>
                </a:r>
                <a:br>
                  <a:rPr lang="de-AT" sz="2000" dirty="0"/>
                </a:br>
                <a14:m>
                  <m:oMath xmlns:m="http://schemas.openxmlformats.org/officeDocument/2006/math">
                    <m:r>
                      <a:rPr lang="de-AT" sz="2000" smtClean="0">
                        <a:latin typeface="Cambria Math" panose="02040503050406030204" pitchFamily="18" charset="0"/>
                      </a:rPr>
                      <m:t>𝑥</m:t>
                    </m:r>
                  </m:oMath>
                </a14:m>
                <a:r>
                  <a:rPr lang="en-GB" sz="2000" dirty="0"/>
                  <a:t> is fundamental </a:t>
                </a:r>
                <a14:m>
                  <m:oMath xmlns:m="http://schemas.openxmlformats.org/officeDocument/2006/math">
                    <m:r>
                      <a:rPr lang="de-AT" sz="2000" smtClean="0">
                        <a:latin typeface="Cambria Math" panose="02040503050406030204" pitchFamily="18" charset="0"/>
                      </a:rPr>
                      <m:t>:⟺</m:t>
                    </m:r>
                  </m:oMath>
                </a14:m>
                <a:r>
                  <a:rPr lang="en-GB" sz="2000" dirty="0"/>
                  <a:t> </a:t>
                </a:r>
                <a14:m>
                  <m:oMath xmlns:m="http://schemas.openxmlformats.org/officeDocument/2006/math">
                    <m:r>
                      <a:rPr lang="en-GB" sz="2000" dirty="0" smtClean="0">
                        <a:latin typeface="Cambria Math" panose="02040503050406030204" pitchFamily="18" charset="0"/>
                      </a:rPr>
                      <m:t>∄</m:t>
                    </m:r>
                    <m:r>
                      <a:rPr lang="de-AT" sz="2000" dirty="0" smtClean="0">
                        <a:latin typeface="Cambria Math" panose="02040503050406030204" pitchFamily="18" charset="0"/>
                      </a:rPr>
                      <m:t>𝑦</m:t>
                    </m:r>
                    <m:r>
                      <a:rPr lang="de-AT" sz="2000" dirty="0" smtClean="0">
                        <a:latin typeface="Cambria Math" panose="02040503050406030204" pitchFamily="18" charset="0"/>
                      </a:rPr>
                      <m:t>:</m:t>
                    </m:r>
                    <m:r>
                      <a:rPr lang="de-AT" sz="2000" dirty="0" smtClean="0">
                        <a:latin typeface="Cambria Math" panose="02040503050406030204" pitchFamily="18" charset="0"/>
                      </a:rPr>
                      <m:t>𝑦</m:t>
                    </m:r>
                    <m:r>
                      <a:rPr lang="de-AT" sz="2000" dirty="0" smtClean="0">
                        <a:latin typeface="Cambria Math" panose="02040503050406030204" pitchFamily="18" charset="0"/>
                      </a:rPr>
                      <m:t> </m:t>
                    </m:r>
                    <m:r>
                      <m:rPr>
                        <m:sty m:val="p"/>
                      </m:rPr>
                      <a:rPr lang="de-AT" sz="2000" dirty="0" smtClean="0">
                        <a:latin typeface="Cambria Math" panose="02040503050406030204" pitchFamily="18" charset="0"/>
                      </a:rPr>
                      <m:t>is</m:t>
                    </m:r>
                    <m:r>
                      <a:rPr lang="de-AT" sz="2000" dirty="0" smtClean="0">
                        <a:latin typeface="Cambria Math" panose="02040503050406030204" pitchFamily="18" charset="0"/>
                      </a:rPr>
                      <m:t> </m:t>
                    </m:r>
                    <m:r>
                      <m:rPr>
                        <m:sty m:val="p"/>
                      </m:rPr>
                      <a:rPr lang="de-AT" sz="2000" dirty="0" smtClean="0">
                        <a:latin typeface="Cambria Math" panose="02040503050406030204" pitchFamily="18" charset="0"/>
                      </a:rPr>
                      <m:t>prior</m:t>
                    </m:r>
                    <m:r>
                      <a:rPr lang="de-AT" sz="2000" dirty="0" smtClean="0">
                        <a:latin typeface="Cambria Math" panose="02040503050406030204" pitchFamily="18" charset="0"/>
                      </a:rPr>
                      <m:t> </m:t>
                    </m:r>
                    <m:r>
                      <m:rPr>
                        <m:sty m:val="p"/>
                      </m:rPr>
                      <a:rPr lang="de-AT" sz="2000" dirty="0" smtClean="0">
                        <a:latin typeface="Cambria Math" panose="02040503050406030204" pitchFamily="18" charset="0"/>
                      </a:rPr>
                      <m:t>to</m:t>
                    </m:r>
                    <m:r>
                      <a:rPr lang="de-AT" sz="2000" dirty="0" smtClean="0">
                        <a:latin typeface="Cambria Math" panose="02040503050406030204" pitchFamily="18" charset="0"/>
                      </a:rPr>
                      <m:t> </m:t>
                    </m:r>
                    <m:r>
                      <a:rPr lang="de-AT" sz="2000" dirty="0" smtClean="0">
                        <a:latin typeface="Cambria Math" panose="02040503050406030204" pitchFamily="18" charset="0"/>
                      </a:rPr>
                      <m:t>𝑥</m:t>
                    </m:r>
                  </m:oMath>
                </a14:m>
                <a:endParaRPr lang="de-DE" sz="2000" dirty="0"/>
              </a:p>
              <a:p>
                <a:pPr lvl="1"/>
                <a:endParaRPr lang="en-GB" sz="2000" dirty="0">
                  <a:solidFill>
                    <a:schemeClr val="accent4"/>
                  </a:solidFill>
                </a:endParaRPr>
              </a:p>
              <a:p>
                <a:pPr lvl="1"/>
                <a:r>
                  <a:rPr lang="de-AT" sz="2000" dirty="0">
                    <a:solidFill>
                      <a:schemeClr val="accent4"/>
                    </a:solidFill>
                  </a:rPr>
                  <a:t>„</a:t>
                </a:r>
                <a:r>
                  <a:rPr lang="en-GB" sz="2000" dirty="0">
                    <a:solidFill>
                      <a:schemeClr val="accent4"/>
                    </a:solidFill>
                  </a:rPr>
                  <a:t>Minimal Basis” / “Basic Building Blocks”</a:t>
                </a:r>
                <a:br>
                  <a:rPr lang="en-GB" sz="2000" dirty="0"/>
                </a:br>
                <a14:m>
                  <m:oMath xmlns:m="http://schemas.openxmlformats.org/officeDocument/2006/math">
                    <m:r>
                      <a:rPr lang="de-AT" sz="2000" smtClean="0">
                        <a:latin typeface="Cambria Math" panose="02040503050406030204" pitchFamily="18" charset="0"/>
                      </a:rPr>
                      <m:t>𝑥</m:t>
                    </m:r>
                  </m:oMath>
                </a14:m>
                <a:r>
                  <a:rPr lang="en-GB" sz="2000" dirty="0"/>
                  <a:t> is fundamental </a:t>
                </a:r>
                <a14:m>
                  <m:oMath xmlns:m="http://schemas.openxmlformats.org/officeDocument/2006/math">
                    <m:r>
                      <a:rPr lang="de-AT" sz="2000" smtClean="0">
                        <a:latin typeface="Cambria Math" panose="02040503050406030204" pitchFamily="18" charset="0"/>
                      </a:rPr>
                      <m:t>:⟺</m:t>
                    </m:r>
                  </m:oMath>
                </a14:m>
                <a:r>
                  <a:rPr lang="en-GB" sz="2000" dirty="0"/>
                  <a:t> </a:t>
                </a:r>
                <a14:m>
                  <m:oMath xmlns:m="http://schemas.openxmlformats.org/officeDocument/2006/math">
                    <m:r>
                      <a:rPr lang="de-AT" sz="2000" dirty="0" smtClean="0">
                        <a:latin typeface="Cambria Math" panose="02040503050406030204" pitchFamily="18" charset="0"/>
                      </a:rPr>
                      <m:t>𝑥</m:t>
                    </m:r>
                    <m:r>
                      <a:rPr lang="de-AT" sz="2000" dirty="0" smtClean="0">
                        <a:latin typeface="Cambria Math" panose="02040503050406030204" pitchFamily="18" charset="0"/>
                      </a:rPr>
                      <m:t>∈</m:t>
                    </m:r>
                    <m:r>
                      <a:rPr lang="de-AT" sz="2000" dirty="0" smtClean="0">
                        <a:latin typeface="Cambria Math" panose="02040503050406030204" pitchFamily="18" charset="0"/>
                      </a:rPr>
                      <m:t>ℬ</m:t>
                    </m:r>
                  </m:oMath>
                </a14:m>
                <a:r>
                  <a:rPr lang="en-GB" sz="2000" dirty="0"/>
                  <a:t> where </a:t>
                </a:r>
                <a14:m>
                  <m:oMath xmlns:m="http://schemas.openxmlformats.org/officeDocument/2006/math">
                    <m:r>
                      <a:rPr lang="de-AT" sz="2000" dirty="0">
                        <a:latin typeface="Cambria Math" panose="02040503050406030204" pitchFamily="18" charset="0"/>
                      </a:rPr>
                      <m:t>ℬ</m:t>
                    </m:r>
                  </m:oMath>
                </a14:m>
                <a:r>
                  <a:rPr lang="en-GB" sz="2000" dirty="0"/>
                  <a:t> is such that </a:t>
                </a:r>
                <a14:m>
                  <m:oMath xmlns:m="http://schemas.openxmlformats.org/officeDocument/2006/math">
                    <m:r>
                      <a:rPr lang="en-GB" sz="2000" smtClean="0">
                        <a:latin typeface="Cambria Math" panose="02040503050406030204" pitchFamily="18" charset="0"/>
                      </a:rPr>
                      <m:t>∀</m:t>
                    </m:r>
                    <m:r>
                      <a:rPr lang="de-AT" sz="2000" smtClean="0">
                        <a:latin typeface="Cambria Math" panose="02040503050406030204" pitchFamily="18" charset="0"/>
                      </a:rPr>
                      <m:t>𝑦</m:t>
                    </m:r>
                    <m:r>
                      <a:rPr lang="de-DE" sz="2000" b="0" i="1" smtClean="0">
                        <a:latin typeface="Cambria Math" panose="02040503050406030204" pitchFamily="18" charset="0"/>
                      </a:rPr>
                      <m:t>∉</m:t>
                    </m:r>
                    <m:r>
                      <a:rPr lang="de-AT" sz="2000" dirty="0">
                        <a:latin typeface="Cambria Math" panose="02040503050406030204" pitchFamily="18" charset="0"/>
                      </a:rPr>
                      <m:t>ℬ</m:t>
                    </m:r>
                    <m:r>
                      <a:rPr lang="de-DE" sz="2000" b="0" i="0" dirty="0" smtClean="0">
                        <a:latin typeface="Cambria Math" panose="02040503050406030204" pitchFamily="18" charset="0"/>
                      </a:rPr>
                      <m:t> </m:t>
                    </m:r>
                    <m:r>
                      <a:rPr lang="de-AT" sz="2000" smtClean="0">
                        <a:latin typeface="Cambria Math" panose="02040503050406030204" pitchFamily="18" charset="0"/>
                      </a:rPr>
                      <m:t>∃</m:t>
                    </m:r>
                    <m:sSub>
                      <m:sSubPr>
                        <m:ctrlPr>
                          <a:rPr lang="de-AT" sz="2000" i="1" smtClean="0">
                            <a:latin typeface="Cambria Math" panose="02040503050406030204" pitchFamily="18" charset="0"/>
                          </a:rPr>
                        </m:ctrlPr>
                      </m:sSubPr>
                      <m:e>
                        <m:r>
                          <a:rPr lang="de-AT" sz="2000" smtClean="0">
                            <a:latin typeface="Cambria Math" panose="02040503050406030204" pitchFamily="18" charset="0"/>
                          </a:rPr>
                          <m:t>𝑏</m:t>
                        </m:r>
                      </m:e>
                      <m:sub>
                        <m:r>
                          <a:rPr lang="de-AT" sz="2000" smtClean="0">
                            <a:latin typeface="Cambria Math" panose="02040503050406030204" pitchFamily="18" charset="0"/>
                          </a:rPr>
                          <m:t>𝑖</m:t>
                        </m:r>
                      </m:sub>
                    </m:sSub>
                    <m:r>
                      <a:rPr lang="de-AT" sz="2000" smtClean="0">
                        <a:latin typeface="Cambria Math" panose="02040503050406030204" pitchFamily="18" charset="0"/>
                      </a:rPr>
                      <m:t>∈</m:t>
                    </m:r>
                    <m:r>
                      <a:rPr lang="de-AT" sz="2000" dirty="0">
                        <a:latin typeface="Cambria Math" panose="02040503050406030204" pitchFamily="18" charset="0"/>
                      </a:rPr>
                      <m:t>ℬ</m:t>
                    </m:r>
                    <m:r>
                      <a:rPr lang="de-AT" sz="2000" smtClean="0">
                        <a:latin typeface="Cambria Math" panose="02040503050406030204" pitchFamily="18" charset="0"/>
                      </a:rPr>
                      <m:t>: </m:t>
                    </m:r>
                    <m:sSub>
                      <m:sSubPr>
                        <m:ctrlPr>
                          <a:rPr lang="de-AT" sz="2000" i="1" smtClean="0">
                            <a:latin typeface="Cambria Math" panose="02040503050406030204" pitchFamily="18" charset="0"/>
                          </a:rPr>
                        </m:ctrlPr>
                      </m:sSubPr>
                      <m:e>
                        <m:r>
                          <a:rPr lang="de-AT" sz="2000" smtClean="0">
                            <a:latin typeface="Cambria Math" panose="02040503050406030204" pitchFamily="18" charset="0"/>
                          </a:rPr>
                          <m:t>𝑏</m:t>
                        </m:r>
                      </m:e>
                      <m:sub>
                        <m:r>
                          <a:rPr lang="de-AT" sz="2000" smtClean="0">
                            <a:latin typeface="Cambria Math" panose="02040503050406030204" pitchFamily="18" charset="0"/>
                          </a:rPr>
                          <m:t>𝑖</m:t>
                        </m:r>
                      </m:sub>
                    </m:sSub>
                    <m:r>
                      <a:rPr lang="de-AT" sz="2000" smtClean="0">
                        <a:latin typeface="Cambria Math" panose="02040503050406030204" pitchFamily="18" charset="0"/>
                      </a:rPr>
                      <m:t> </m:t>
                    </m:r>
                    <m:r>
                      <m:rPr>
                        <m:sty m:val="p"/>
                      </m:rPr>
                      <a:rPr lang="de-AT" sz="2000" smtClean="0">
                        <a:latin typeface="Cambria Math" panose="02040503050406030204" pitchFamily="18" charset="0"/>
                      </a:rPr>
                      <m:t>are</m:t>
                    </m:r>
                    <m:r>
                      <a:rPr lang="de-AT" sz="2000" smtClean="0">
                        <a:latin typeface="Cambria Math" panose="02040503050406030204" pitchFamily="18" charset="0"/>
                      </a:rPr>
                      <m:t> </m:t>
                    </m:r>
                    <m:r>
                      <m:rPr>
                        <m:sty m:val="p"/>
                      </m:rPr>
                      <a:rPr lang="de-AT" sz="2000" smtClean="0">
                        <a:latin typeface="Cambria Math" panose="02040503050406030204" pitchFamily="18" charset="0"/>
                      </a:rPr>
                      <m:t>prior</m:t>
                    </m:r>
                    <m:r>
                      <a:rPr lang="de-AT" sz="2000" smtClean="0">
                        <a:latin typeface="Cambria Math" panose="02040503050406030204" pitchFamily="18" charset="0"/>
                      </a:rPr>
                      <m:t> </m:t>
                    </m:r>
                    <m:r>
                      <m:rPr>
                        <m:sty m:val="p"/>
                      </m:rPr>
                      <a:rPr lang="de-AT" sz="2000" smtClean="0">
                        <a:latin typeface="Cambria Math" panose="02040503050406030204" pitchFamily="18" charset="0"/>
                      </a:rPr>
                      <m:t>to</m:t>
                    </m:r>
                    <m:r>
                      <a:rPr lang="de-AT" sz="2000" smtClean="0">
                        <a:latin typeface="Cambria Math" panose="02040503050406030204" pitchFamily="18" charset="0"/>
                      </a:rPr>
                      <m:t> </m:t>
                    </m:r>
                    <m:r>
                      <a:rPr lang="de-AT" sz="2000" smtClean="0">
                        <a:latin typeface="Cambria Math" panose="02040503050406030204" pitchFamily="18" charset="0"/>
                      </a:rPr>
                      <m:t>𝑦</m:t>
                    </m:r>
                  </m:oMath>
                </a14:m>
                <a:endParaRPr lang="en-GB" sz="2000" dirty="0"/>
              </a:p>
              <a:p>
                <a:endParaRPr lang="en-GB" sz="2200" dirty="0"/>
              </a:p>
              <a:p>
                <a:r>
                  <a:rPr lang="en-GB" sz="2200" dirty="0"/>
                  <a:t>Here: call both accounts “fundamental”, argument only needs the (de-)composition relation</a:t>
                </a:r>
              </a:p>
            </p:txBody>
          </p:sp>
        </mc:Choice>
        <mc:Fallback>
          <p:sp>
            <p:nvSpPr>
              <p:cNvPr id="3" name="Content Placeholder 2">
                <a:extLst>
                  <a:ext uri="{FF2B5EF4-FFF2-40B4-BE49-F238E27FC236}">
                    <a16:creationId xmlns:a16="http://schemas.microsoft.com/office/drawing/2014/main" id="{35D1C52D-8E01-C874-8FE8-578AED539824}"/>
                  </a:ext>
                </a:extLst>
              </p:cNvPr>
              <p:cNvSpPr>
                <a:spLocks noGrp="1" noRot="1" noChangeAspect="1" noMove="1" noResize="1" noEditPoints="1" noAdjustHandles="1" noChangeArrowheads="1" noChangeShapeType="1" noTextEdit="1"/>
              </p:cNvSpPr>
              <p:nvPr>
                <p:ph idx="1"/>
              </p:nvPr>
            </p:nvSpPr>
            <p:spPr>
              <a:xfrm>
                <a:off x="612648" y="1204161"/>
                <a:ext cx="11343890" cy="4806612"/>
              </a:xfrm>
              <a:blipFill>
                <a:blip r:embed="rId3"/>
                <a:stretch>
                  <a:fillRect l="-484" t="-635"/>
                </a:stretch>
              </a:blipFill>
            </p:spPr>
            <p:txBody>
              <a:bodyPr/>
              <a:lstStyle/>
              <a:p>
                <a:r>
                  <a:rPr lang="en-GB">
                    <a:noFill/>
                  </a:rPr>
                  <a:t> </a:t>
                </a:r>
              </a:p>
            </p:txBody>
          </p:sp>
        </mc:Fallback>
      </mc:AlternateContent>
      <p:sp>
        <p:nvSpPr>
          <p:cNvPr id="10" name="Fußzeilenplatzhalter 9">
            <a:extLst>
              <a:ext uri="{FF2B5EF4-FFF2-40B4-BE49-F238E27FC236}">
                <a16:creationId xmlns:a16="http://schemas.microsoft.com/office/drawing/2014/main" id="{1939DC1C-5C62-00D1-170F-9949FC4FD4B8}"/>
              </a:ext>
            </a:extLst>
          </p:cNvPr>
          <p:cNvSpPr>
            <a:spLocks noGrp="1"/>
          </p:cNvSpPr>
          <p:nvPr>
            <p:ph type="ftr" sz="quarter" idx="11"/>
          </p:nvPr>
        </p:nvSpPr>
        <p:spPr/>
        <p:txBody>
          <a:bodyPr/>
          <a:lstStyle/>
          <a:p>
            <a:r>
              <a:rPr lang="en-US"/>
              <a:t>Alexander Niederklapfer - LSE</a:t>
            </a:r>
            <a:endParaRPr lang="en-US" dirty="0"/>
          </a:p>
        </p:txBody>
      </p:sp>
      <p:sp>
        <p:nvSpPr>
          <p:cNvPr id="11" name="Foliennummernplatzhalter 10">
            <a:extLst>
              <a:ext uri="{FF2B5EF4-FFF2-40B4-BE49-F238E27FC236}">
                <a16:creationId xmlns:a16="http://schemas.microsoft.com/office/drawing/2014/main" id="{A0CB3864-BBAD-60BB-B780-84B930D67690}"/>
              </a:ext>
            </a:extLst>
          </p:cNvPr>
          <p:cNvSpPr>
            <a:spLocks noGrp="1"/>
          </p:cNvSpPr>
          <p:nvPr>
            <p:ph type="sldNum" sz="quarter" idx="12"/>
          </p:nvPr>
        </p:nvSpPr>
        <p:spPr/>
        <p:txBody>
          <a:bodyPr/>
          <a:lstStyle/>
          <a:p>
            <a:fld id="{FA4FCA09-A334-4A38-8A78-E51DCD588AB3}" type="slidenum">
              <a:rPr lang="en-US" smtClean="0"/>
              <a:pPr/>
              <a:t>6</a:t>
            </a:fld>
            <a:r>
              <a:rPr lang="en-US"/>
              <a:t> / 19</a:t>
            </a:r>
            <a:endParaRPr lang="en-US" dirty="0"/>
          </a:p>
        </p:txBody>
      </p:sp>
      <p:sp>
        <p:nvSpPr>
          <p:cNvPr id="12" name="Fußzeilenplatzhalter 16">
            <a:extLst>
              <a:ext uri="{FF2B5EF4-FFF2-40B4-BE49-F238E27FC236}">
                <a16:creationId xmlns:a16="http://schemas.microsoft.com/office/drawing/2014/main" id="{635B5366-16D9-6D85-79C9-68CAD1FD2EFC}"/>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1. Fundamentality and Quantum Systems</a:t>
            </a:r>
          </a:p>
        </p:txBody>
      </p:sp>
    </p:spTree>
    <p:extLst>
      <p:ext uri="{BB962C8B-B14F-4D97-AF65-F5344CB8AC3E}">
        <p14:creationId xmlns:p14="http://schemas.microsoft.com/office/powerpoint/2010/main" val="24111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A6B3-D697-F64F-42F1-66C67FDCBCCD}"/>
              </a:ext>
            </a:extLst>
          </p:cNvPr>
          <p:cNvSpPr>
            <a:spLocks noGrp="1"/>
          </p:cNvSpPr>
          <p:nvPr>
            <p:ph type="title"/>
          </p:nvPr>
        </p:nvSpPr>
        <p:spPr>
          <a:xfrm>
            <a:off x="612648" y="548640"/>
            <a:ext cx="10653578" cy="1132258"/>
          </a:xfrm>
        </p:spPr>
        <p:txBody>
          <a:bodyPr/>
          <a:lstStyle/>
          <a:p>
            <a:r>
              <a:rPr lang="de-AT" dirty="0" err="1"/>
              <a:t>What</a:t>
            </a:r>
            <a:r>
              <a:rPr lang="de-AT" dirty="0"/>
              <a:t> </a:t>
            </a:r>
            <a:r>
              <a:rPr lang="de-AT" dirty="0" err="1"/>
              <a:t>are</a:t>
            </a:r>
            <a:r>
              <a:rPr lang="de-AT" dirty="0"/>
              <a:t> </a:t>
            </a:r>
            <a:r>
              <a:rPr lang="de-AT" dirty="0" err="1"/>
              <a:t>the</a:t>
            </a:r>
            <a:r>
              <a:rPr lang="de-AT" dirty="0"/>
              <a:t> Objects </a:t>
            </a:r>
            <a:r>
              <a:rPr lang="de-AT" dirty="0" err="1"/>
              <a:t>we</a:t>
            </a:r>
            <a:r>
              <a:rPr lang="de-AT" dirty="0"/>
              <a:t> </a:t>
            </a:r>
            <a:r>
              <a:rPr lang="de-AT" dirty="0" err="1"/>
              <a:t>are</a:t>
            </a:r>
            <a:r>
              <a:rPr lang="de-AT" dirty="0"/>
              <a:t> </a:t>
            </a:r>
            <a:r>
              <a:rPr lang="de-AT" dirty="0" err="1"/>
              <a:t>dealing</a:t>
            </a:r>
            <a:r>
              <a:rPr lang="de-AT" dirty="0"/>
              <a:t> With?</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D82CD9-AB67-707E-6D74-4627AE7D3E1F}"/>
                  </a:ext>
                </a:extLst>
              </p:cNvPr>
              <p:cNvSpPr>
                <a:spLocks noGrp="1"/>
              </p:cNvSpPr>
              <p:nvPr>
                <p:ph idx="1"/>
              </p:nvPr>
            </p:nvSpPr>
            <p:spPr>
              <a:xfrm>
                <a:off x="612647" y="1715532"/>
                <a:ext cx="10653579" cy="4593828"/>
              </a:xfrm>
            </p:spPr>
            <p:txBody>
              <a:bodyPr>
                <a:normAutofit/>
              </a:bodyPr>
              <a:lstStyle/>
              <a:p>
                <a:r>
                  <a:rPr lang="de-AT" sz="2800" dirty="0"/>
                  <a:t>Quantum System: </a:t>
                </a:r>
                <a14:m>
                  <m:oMath xmlns:m="http://schemas.openxmlformats.org/officeDocument/2006/math">
                    <m:d>
                      <m:dPr>
                        <m:ctrlPr>
                          <a:rPr lang="de-AT" sz="2800" i="1" smtClean="0">
                            <a:latin typeface="Cambria Math" panose="02040503050406030204" pitchFamily="18" charset="0"/>
                          </a:rPr>
                        </m:ctrlPr>
                      </m:dPr>
                      <m:e>
                        <m:r>
                          <a:rPr lang="de-AT" sz="2800" smtClean="0">
                            <a:latin typeface="Cambria Math" panose="02040503050406030204" pitchFamily="18" charset="0"/>
                          </a:rPr>
                          <m:t>ℋ</m:t>
                        </m:r>
                        <m:r>
                          <a:rPr lang="de-DE" sz="2800" b="0" i="0" smtClean="0">
                            <a:latin typeface="Cambria Math" panose="02040503050406030204" pitchFamily="18" charset="0"/>
                          </a:rPr>
                          <m:t>,</m:t>
                        </m:r>
                        <m:r>
                          <a:rPr lang="de-AT" sz="2800">
                            <a:latin typeface="Cambria Math" panose="02040503050406030204" pitchFamily="18" charset="0"/>
                          </a:rPr>
                          <m:t>𝒜</m:t>
                        </m:r>
                      </m:e>
                    </m:d>
                  </m:oMath>
                </a14:m>
                <a:endParaRPr lang="en-GB" sz="2800" dirty="0"/>
              </a:p>
              <a:p>
                <a:endParaRPr lang="en-GB" sz="2800" dirty="0"/>
              </a:p>
              <a:p>
                <a:pPr marL="0" indent="0">
                  <a:buNone/>
                </a:pPr>
                <a:endParaRPr lang="en-GB" sz="2800" dirty="0"/>
              </a:p>
              <a:p>
                <a:pPr marL="0" indent="0">
                  <a:buNone/>
                </a:pPr>
                <a:endParaRPr lang="en-GB" sz="2800" dirty="0"/>
              </a:p>
              <a:p>
                <a:r>
                  <a:rPr lang="en-GB" sz="2800" dirty="0"/>
                  <a:t>Later:</a:t>
                </a:r>
                <a14:m>
                  <m:oMath xmlns:m="http://schemas.openxmlformats.org/officeDocument/2006/math">
                    <m:r>
                      <a:rPr lang="de-AT" sz="2800">
                        <a:latin typeface="Cambria Math" panose="02040503050406030204" pitchFamily="18" charset="0"/>
                      </a:rPr>
                      <m:t>(</m:t>
                    </m:r>
                    <m:r>
                      <a:rPr lang="de-AT" sz="2800">
                        <a:latin typeface="Cambria Math" panose="02040503050406030204" pitchFamily="18" charset="0"/>
                      </a:rPr>
                      <m:t>ℋ</m:t>
                    </m:r>
                    <m:r>
                      <a:rPr lang="de-DE" sz="2800">
                        <a:latin typeface="Cambria Math" panose="02040503050406030204" pitchFamily="18" charset="0"/>
                      </a:rPr>
                      <m:t>,</m:t>
                    </m:r>
                    <m:r>
                      <a:rPr lang="de-AT" sz="2800">
                        <a:latin typeface="Cambria Math" panose="02040503050406030204" pitchFamily="18" charset="0"/>
                      </a:rPr>
                      <m:t>𝒜</m:t>
                    </m:r>
                    <m:r>
                      <a:rPr lang="de-AT" sz="2800">
                        <a:latin typeface="Cambria Math" panose="02040503050406030204" pitchFamily="18" charset="0"/>
                      </a:rPr>
                      <m:t>)</m:t>
                    </m:r>
                  </m:oMath>
                </a14:m>
                <a:r>
                  <a:rPr lang="en-GB" sz="2800" dirty="0"/>
                  <a:t> given as a unitary group representation </a:t>
                </a:r>
                <a14:m>
                  <m:oMath xmlns:m="http://schemas.openxmlformats.org/officeDocument/2006/math">
                    <m:r>
                      <a:rPr lang="en-GB" sz="2800" smtClean="0">
                        <a:latin typeface="Cambria Math" panose="02040503050406030204" pitchFamily="18" charset="0"/>
                      </a:rPr>
                      <m:t>𝜋</m:t>
                    </m:r>
                    <m:r>
                      <a:rPr lang="de-AT" sz="2800" smtClean="0">
                        <a:latin typeface="Cambria Math" panose="02040503050406030204" pitchFamily="18" charset="0"/>
                      </a:rPr>
                      <m:t>:</m:t>
                    </m:r>
                    <m:r>
                      <a:rPr lang="de-AT" sz="2800" smtClean="0">
                        <a:latin typeface="Cambria Math" panose="02040503050406030204" pitchFamily="18" charset="0"/>
                      </a:rPr>
                      <m:t>𝐺</m:t>
                    </m:r>
                    <m:r>
                      <a:rPr lang="de-AT" sz="2800" smtClean="0">
                        <a:latin typeface="Cambria Math" panose="02040503050406030204" pitchFamily="18" charset="0"/>
                      </a:rPr>
                      <m:t>→</m:t>
                    </m:r>
                    <m:r>
                      <a:rPr lang="de-AT" sz="2800" smtClean="0">
                        <a:latin typeface="Cambria Math" panose="02040503050406030204" pitchFamily="18" charset="0"/>
                      </a:rPr>
                      <m:t>𝒰</m:t>
                    </m:r>
                    <m:d>
                      <m:dPr>
                        <m:ctrlPr>
                          <a:rPr lang="de-AT" sz="2800" i="1" smtClean="0">
                            <a:latin typeface="Cambria Math" panose="02040503050406030204" pitchFamily="18" charset="0"/>
                          </a:rPr>
                        </m:ctrlPr>
                      </m:dPr>
                      <m:e>
                        <m:r>
                          <a:rPr lang="de-AT" sz="2800" smtClean="0">
                            <a:latin typeface="Cambria Math" panose="02040503050406030204" pitchFamily="18" charset="0"/>
                          </a:rPr>
                          <m:t>ℋ</m:t>
                        </m:r>
                      </m:e>
                    </m:d>
                  </m:oMath>
                </a14:m>
                <a:r>
                  <a:rPr lang="en-GB" sz="2800" dirty="0"/>
                  <a:t> of global symmetry group </a:t>
                </a:r>
                <a14:m>
                  <m:oMath xmlns:m="http://schemas.openxmlformats.org/officeDocument/2006/math">
                    <m:r>
                      <a:rPr lang="de-AT" sz="2800" smtClean="0">
                        <a:latin typeface="Cambria Math" panose="02040503050406030204" pitchFamily="18" charset="0"/>
                      </a:rPr>
                      <m:t>𝐺</m:t>
                    </m:r>
                  </m:oMath>
                </a14:m>
                <a:endParaRPr lang="en-GB" sz="2800" dirty="0"/>
              </a:p>
            </p:txBody>
          </p:sp>
        </mc:Choice>
        <mc:Fallback>
          <p:sp>
            <p:nvSpPr>
              <p:cNvPr id="3" name="Content Placeholder 2">
                <a:extLst>
                  <a:ext uri="{FF2B5EF4-FFF2-40B4-BE49-F238E27FC236}">
                    <a16:creationId xmlns:a16="http://schemas.microsoft.com/office/drawing/2014/main" id="{12D82CD9-AB67-707E-6D74-4627AE7D3E1F}"/>
                  </a:ext>
                </a:extLst>
              </p:cNvPr>
              <p:cNvSpPr>
                <a:spLocks noGrp="1" noRot="1" noChangeAspect="1" noMove="1" noResize="1" noEditPoints="1" noAdjustHandles="1" noChangeArrowheads="1" noChangeShapeType="1" noTextEdit="1"/>
              </p:cNvSpPr>
              <p:nvPr>
                <p:ph idx="1"/>
              </p:nvPr>
            </p:nvSpPr>
            <p:spPr>
              <a:xfrm>
                <a:off x="612647" y="1715532"/>
                <a:ext cx="10653579" cy="4593828"/>
              </a:xfrm>
              <a:blipFill>
                <a:blip r:embed="rId3"/>
                <a:stretch>
                  <a:fillRect l="-973" t="-398"/>
                </a:stretch>
              </a:blipFill>
            </p:spPr>
            <p:txBody>
              <a:bodyPr/>
              <a:lstStyle/>
              <a:p>
                <a:r>
                  <a:rPr lang="en-GB">
                    <a:noFill/>
                  </a:rPr>
                  <a:t> </a:t>
                </a:r>
              </a:p>
            </p:txBody>
          </p:sp>
        </mc:Fallback>
      </mc:AlternateContent>
      <p:grpSp>
        <p:nvGrpSpPr>
          <p:cNvPr id="15" name="Gruppieren 14">
            <a:extLst>
              <a:ext uri="{FF2B5EF4-FFF2-40B4-BE49-F238E27FC236}">
                <a16:creationId xmlns:a16="http://schemas.microsoft.com/office/drawing/2014/main" id="{7AD4AD76-F409-349B-40E7-95414CFB0AAF}"/>
              </a:ext>
            </a:extLst>
          </p:cNvPr>
          <p:cNvGrpSpPr/>
          <p:nvPr/>
        </p:nvGrpSpPr>
        <p:grpSpPr>
          <a:xfrm>
            <a:off x="2370667" y="2460090"/>
            <a:ext cx="7192785" cy="1682570"/>
            <a:chOff x="2618022" y="2388129"/>
            <a:chExt cx="7192785" cy="1682570"/>
          </a:xfrm>
        </p:grpSpPr>
        <p:grpSp>
          <p:nvGrpSpPr>
            <p:cNvPr id="8" name="Gruppieren 7">
              <a:extLst>
                <a:ext uri="{FF2B5EF4-FFF2-40B4-BE49-F238E27FC236}">
                  <a16:creationId xmlns:a16="http://schemas.microsoft.com/office/drawing/2014/main" id="{DA6B037B-AB6E-A8B4-25FA-051DEDC34285}"/>
                </a:ext>
              </a:extLst>
            </p:cNvPr>
            <p:cNvGrpSpPr/>
            <p:nvPr/>
          </p:nvGrpSpPr>
          <p:grpSpPr>
            <a:xfrm>
              <a:off x="2618022" y="2388129"/>
              <a:ext cx="2431224" cy="1682570"/>
              <a:chOff x="354635" y="3745279"/>
              <a:chExt cx="2431224" cy="1682570"/>
            </a:xfrm>
          </p:grpSpPr>
          <p:sp>
            <p:nvSpPr>
              <p:cNvPr id="9" name="Ellipse 8">
                <a:extLst>
                  <a:ext uri="{FF2B5EF4-FFF2-40B4-BE49-F238E27FC236}">
                    <a16:creationId xmlns:a16="http://schemas.microsoft.com/office/drawing/2014/main" id="{2CBDF7FC-361E-9294-B19C-D91FDA404529}"/>
                  </a:ext>
                </a:extLst>
              </p:cNvPr>
              <p:cNvSpPr/>
              <p:nvPr/>
            </p:nvSpPr>
            <p:spPr>
              <a:xfrm>
                <a:off x="1138214" y="3780204"/>
                <a:ext cx="1647645" cy="1647645"/>
              </a:xfrm>
              <a:prstGeom prst="ellipse">
                <a:avLst/>
              </a:prstGeom>
              <a:gradFill flip="none" rotWithShape="1">
                <a:gsLst>
                  <a:gs pos="0">
                    <a:schemeClr val="accent1">
                      <a:shade val="30000"/>
                      <a:satMod val="115000"/>
                    </a:schemeClr>
                  </a:gs>
                  <a:gs pos="20000">
                    <a:schemeClr val="accent1">
                      <a:shade val="67500"/>
                      <a:satMod val="115000"/>
                    </a:schemeClr>
                  </a:gs>
                  <a:gs pos="76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44219404-F646-FE97-084B-A568B1650AF1}"/>
                      </a:ext>
                    </a:extLst>
                  </p:cNvPr>
                  <p:cNvSpPr txBox="1"/>
                  <p:nvPr/>
                </p:nvSpPr>
                <p:spPr>
                  <a:xfrm>
                    <a:off x="354635" y="3745279"/>
                    <a:ext cx="109232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3200" b="1" i="0" smtClean="0">
                              <a:latin typeface="Cambria Math" panose="02040503050406030204" pitchFamily="18" charset="0"/>
                              <a:ea typeface="Cambria Math" panose="02040503050406030204" pitchFamily="18" charset="0"/>
                            </a:rPr>
                            <m:t> </m:t>
                          </m:r>
                          <m:sSup>
                            <m:sSupPr>
                              <m:ctrlPr>
                                <a:rPr lang="de-DE" sz="3200" b="1" i="1" smtClean="0">
                                  <a:latin typeface="Cambria Math" panose="02040503050406030204" pitchFamily="18" charset="0"/>
                                  <a:ea typeface="Cambria Math" panose="02040503050406030204" pitchFamily="18" charset="0"/>
                                </a:rPr>
                              </m:ctrlPr>
                            </m:sSupPr>
                            <m:e>
                              <m:r>
                                <a:rPr lang="de-DE" sz="3200" b="1" i="1" smtClean="0">
                                  <a:latin typeface="Cambria Math" panose="02040503050406030204" pitchFamily="18" charset="0"/>
                                  <a:ea typeface="Cambria Math" panose="02040503050406030204" pitchFamily="18" charset="0"/>
                                </a:rPr>
                                <m:t>𝒆</m:t>
                              </m:r>
                            </m:e>
                            <m:sup>
                              <m:r>
                                <a:rPr lang="de-DE" sz="3200" b="1" i="1" smtClean="0">
                                  <a:latin typeface="Cambria Math" panose="02040503050406030204" pitchFamily="18" charset="0"/>
                                  <a:ea typeface="Cambria Math" panose="02040503050406030204" pitchFamily="18" charset="0"/>
                                </a:rPr>
                                <m:t>−</m:t>
                              </m:r>
                            </m:sup>
                          </m:sSup>
                        </m:oMath>
                      </m:oMathPara>
                    </a14:m>
                    <a:endParaRPr lang="de-AT" sz="3200" b="1" dirty="0"/>
                  </a:p>
                </p:txBody>
              </p:sp>
            </mc:Choice>
            <mc:Fallback xmlns="">
              <p:sp>
                <p:nvSpPr>
                  <p:cNvPr id="11" name="Textfeld 10">
                    <a:extLst>
                      <a:ext uri="{FF2B5EF4-FFF2-40B4-BE49-F238E27FC236}">
                        <a16:creationId xmlns:a16="http://schemas.microsoft.com/office/drawing/2014/main" id="{44219404-F646-FE97-084B-A568B1650AF1}"/>
                      </a:ext>
                    </a:extLst>
                  </p:cNvPr>
                  <p:cNvSpPr txBox="1">
                    <a:spLocks noRot="1" noChangeAspect="1" noMove="1" noResize="1" noEditPoints="1" noAdjustHandles="1" noChangeArrowheads="1" noChangeShapeType="1" noTextEdit="1"/>
                  </p:cNvSpPr>
                  <p:nvPr/>
                </p:nvSpPr>
                <p:spPr>
                  <a:xfrm>
                    <a:off x="354635" y="3745279"/>
                    <a:ext cx="1092321" cy="584775"/>
                  </a:xfrm>
                  <a:prstGeom prst="rect">
                    <a:avLst/>
                  </a:prstGeom>
                  <a:blipFill>
                    <a:blip r:embed="rId4"/>
                    <a:stretch>
                      <a:fillRect/>
                    </a:stretch>
                  </a:blipFill>
                </p:spPr>
                <p:txBody>
                  <a:bodyPr/>
                  <a:lstStyle/>
                  <a:p>
                    <a:r>
                      <a:rPr lang="de-AT">
                        <a:noFill/>
                      </a:rPr>
                      <a:t> </a:t>
                    </a:r>
                  </a:p>
                </p:txBody>
              </p:sp>
            </mc:Fallback>
          </mc:AlternateContent>
        </p:gr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3B8F386B-302A-06A3-4EBE-0335B88C1AE2}"/>
                    </a:ext>
                  </a:extLst>
                </p:cNvPr>
                <p:cNvSpPr txBox="1"/>
                <p:nvPr/>
              </p:nvSpPr>
              <p:spPr>
                <a:xfrm>
                  <a:off x="5255741" y="2688838"/>
                  <a:ext cx="4555066" cy="11160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de-AT" sz="3200" smtClean="0">
                            <a:latin typeface="Cambria Math" panose="02040503050406030204" pitchFamily="18" charset="0"/>
                          </a:rPr>
                          <m:t>ℋ</m:t>
                        </m:r>
                        <m:r>
                          <a:rPr lang="de-DE" sz="3200" b="0" i="1" smtClean="0">
                            <a:latin typeface="Cambria Math" panose="02040503050406030204" pitchFamily="18" charset="0"/>
                          </a:rPr>
                          <m:t>=</m:t>
                        </m:r>
                        <m:sSup>
                          <m:sSupPr>
                            <m:ctrlPr>
                              <a:rPr lang="de-DE" sz="3200" b="0" i="1" smtClean="0">
                                <a:latin typeface="Cambria Math" panose="02040503050406030204" pitchFamily="18" charset="0"/>
                                <a:ea typeface="Cambria Math" panose="02040503050406030204" pitchFamily="18" charset="0"/>
                              </a:rPr>
                            </m:ctrlPr>
                          </m:sSupPr>
                          <m:e>
                            <m:r>
                              <a:rPr lang="de-AT" sz="3200" i="1">
                                <a:latin typeface="Cambria Math" panose="02040503050406030204" pitchFamily="18" charset="0"/>
                                <a:ea typeface="Cambria Math" panose="02040503050406030204" pitchFamily="18" charset="0"/>
                              </a:rPr>
                              <m:t>ℂ</m:t>
                            </m:r>
                          </m:e>
                          <m:sup>
                            <m:r>
                              <a:rPr lang="de-DE" sz="3200" b="0" i="0" smtClean="0">
                                <a:latin typeface="Cambria Math" panose="02040503050406030204" pitchFamily="18" charset="0"/>
                                <a:ea typeface="Cambria Math" panose="02040503050406030204" pitchFamily="18" charset="0"/>
                              </a:rPr>
                              <m:t>2</m:t>
                            </m:r>
                          </m:sup>
                        </m:sSup>
                      </m:oMath>
                    </m:oMathPara>
                  </a14:m>
                  <a:endParaRPr lang="en-GB" sz="3200" dirty="0"/>
                </a:p>
                <a:p>
                  <a:pPr/>
                  <a14:m>
                    <m:oMathPara xmlns:m="http://schemas.openxmlformats.org/officeDocument/2006/math">
                      <m:oMathParaPr>
                        <m:jc m:val="centerGroup"/>
                      </m:oMathParaPr>
                      <m:oMath xmlns:m="http://schemas.openxmlformats.org/officeDocument/2006/math">
                        <m:r>
                          <a:rPr lang="de-AT" sz="3200">
                            <a:latin typeface="Cambria Math" panose="02040503050406030204" pitchFamily="18" charset="0"/>
                          </a:rPr>
                          <m:t>𝒜</m:t>
                        </m:r>
                        <m:r>
                          <a:rPr lang="de-DE" sz="3200" b="0" i="1" smtClean="0">
                            <a:latin typeface="Cambria Math" panose="02040503050406030204" pitchFamily="18" charset="0"/>
                          </a:rPr>
                          <m:t>=⟨</m:t>
                        </m:r>
                        <m:sSub>
                          <m:sSubPr>
                            <m:ctrlPr>
                              <a:rPr lang="de-DE" sz="3200" b="0" i="1" smtClean="0">
                                <a:latin typeface="Cambria Math" panose="02040503050406030204" pitchFamily="18" charset="0"/>
                              </a:rPr>
                            </m:ctrlPr>
                          </m:sSubPr>
                          <m:e>
                            <m:r>
                              <a:rPr lang="de-DE" sz="3200" b="0" i="1" smtClean="0">
                                <a:latin typeface="Cambria Math" panose="02040503050406030204" pitchFamily="18" charset="0"/>
                              </a:rPr>
                              <m:t>−</m:t>
                            </m:r>
                            <m:r>
                              <a:rPr lang="de-DE" sz="3200" b="0" i="1" smtClean="0">
                                <a:latin typeface="Cambria Math" panose="02040503050406030204" pitchFamily="18" charset="0"/>
                              </a:rPr>
                              <m:t>𝑖</m:t>
                            </m:r>
                            <m:r>
                              <a:rPr lang="de-DE" sz="3200" b="0" i="1" smtClean="0">
                                <a:latin typeface="Cambria Math" panose="02040503050406030204" pitchFamily="18" charset="0"/>
                              </a:rPr>
                              <m:t>𝜎</m:t>
                            </m:r>
                          </m:e>
                          <m:sub>
                            <m:r>
                              <a:rPr lang="de-DE" sz="3200" b="0" i="1" smtClean="0">
                                <a:latin typeface="Cambria Math" panose="02040503050406030204" pitchFamily="18" charset="0"/>
                              </a:rPr>
                              <m:t>𝑥</m:t>
                            </m:r>
                          </m:sub>
                        </m:sSub>
                        <m:r>
                          <a:rPr lang="de-DE" sz="3200" b="0" i="1" smtClean="0">
                            <a:latin typeface="Cambria Math" panose="02040503050406030204" pitchFamily="18" charset="0"/>
                          </a:rPr>
                          <m:t>, −</m:t>
                        </m:r>
                        <m:r>
                          <a:rPr lang="de-DE" sz="3200" b="0" i="1" smtClean="0">
                            <a:latin typeface="Cambria Math" panose="02040503050406030204" pitchFamily="18" charset="0"/>
                          </a:rPr>
                          <m:t>𝑖</m:t>
                        </m:r>
                        <m:sSub>
                          <m:sSubPr>
                            <m:ctrlPr>
                              <a:rPr lang="de-DE" sz="3200" b="0" i="1" smtClean="0">
                                <a:latin typeface="Cambria Math" panose="02040503050406030204" pitchFamily="18" charset="0"/>
                              </a:rPr>
                            </m:ctrlPr>
                          </m:sSubPr>
                          <m:e>
                            <m:r>
                              <a:rPr lang="de-DE" sz="3200" b="0" i="1" smtClean="0">
                                <a:latin typeface="Cambria Math" panose="02040503050406030204" pitchFamily="18" charset="0"/>
                              </a:rPr>
                              <m:t>𝜎</m:t>
                            </m:r>
                          </m:e>
                          <m:sub>
                            <m:r>
                              <a:rPr lang="de-DE" sz="3200" b="0" i="1" smtClean="0">
                                <a:latin typeface="Cambria Math" panose="02040503050406030204" pitchFamily="18" charset="0"/>
                              </a:rPr>
                              <m:t>𝑦</m:t>
                            </m:r>
                          </m:sub>
                        </m:sSub>
                        <m:r>
                          <a:rPr lang="de-DE" sz="3200" b="0" i="1" smtClean="0">
                            <a:latin typeface="Cambria Math" panose="02040503050406030204" pitchFamily="18" charset="0"/>
                          </a:rPr>
                          <m:t>, −</m:t>
                        </m:r>
                        <m:r>
                          <a:rPr lang="de-DE" sz="3200" b="0" i="1" smtClean="0">
                            <a:latin typeface="Cambria Math" panose="02040503050406030204" pitchFamily="18" charset="0"/>
                          </a:rPr>
                          <m:t>𝑖</m:t>
                        </m:r>
                        <m:sSub>
                          <m:sSubPr>
                            <m:ctrlPr>
                              <a:rPr lang="de-DE" sz="3200" b="0" i="1" smtClean="0">
                                <a:latin typeface="Cambria Math" panose="02040503050406030204" pitchFamily="18" charset="0"/>
                              </a:rPr>
                            </m:ctrlPr>
                          </m:sSubPr>
                          <m:e>
                            <m:r>
                              <a:rPr lang="de-DE" sz="3200" b="0" i="1" smtClean="0">
                                <a:latin typeface="Cambria Math" panose="02040503050406030204" pitchFamily="18" charset="0"/>
                              </a:rPr>
                              <m:t>𝜎</m:t>
                            </m:r>
                          </m:e>
                          <m:sub>
                            <m:r>
                              <a:rPr lang="de-DE" sz="3200" b="0" i="1" smtClean="0">
                                <a:latin typeface="Cambria Math" panose="02040503050406030204" pitchFamily="18" charset="0"/>
                              </a:rPr>
                              <m:t>𝑧</m:t>
                            </m:r>
                          </m:sub>
                        </m:sSub>
                        <m:r>
                          <a:rPr lang="de-DE" sz="3200" b="0" i="1" smtClean="0">
                            <a:latin typeface="Cambria Math" panose="02040503050406030204" pitchFamily="18" charset="0"/>
                          </a:rPr>
                          <m:t>, </m:t>
                        </m:r>
                        <m:r>
                          <a:rPr lang="de-DE" sz="3200" b="0" i="1" smtClean="0">
                            <a:latin typeface="Cambria Math" panose="02040503050406030204" pitchFamily="18" charset="0"/>
                          </a:rPr>
                          <m:t>𝐼</m:t>
                        </m:r>
                        <m:r>
                          <a:rPr lang="de-DE" sz="3200" b="0" i="1" smtClean="0">
                            <a:latin typeface="Cambria Math" panose="02040503050406030204" pitchFamily="18" charset="0"/>
                          </a:rPr>
                          <m:t>⟩</m:t>
                        </m:r>
                      </m:oMath>
                    </m:oMathPara>
                  </a14:m>
                  <a:endParaRPr lang="en-GB" sz="3200" dirty="0"/>
                </a:p>
              </p:txBody>
            </p:sp>
          </mc:Choice>
          <mc:Fallback xmlns="">
            <p:sp>
              <p:nvSpPr>
                <p:cNvPr id="14" name="Textfeld 13">
                  <a:extLst>
                    <a:ext uri="{FF2B5EF4-FFF2-40B4-BE49-F238E27FC236}">
                      <a16:creationId xmlns:a16="http://schemas.microsoft.com/office/drawing/2014/main" id="{3B8F386B-302A-06A3-4EBE-0335B88C1AE2}"/>
                    </a:ext>
                  </a:extLst>
                </p:cNvPr>
                <p:cNvSpPr txBox="1">
                  <a:spLocks noRot="1" noChangeAspect="1" noMove="1" noResize="1" noEditPoints="1" noAdjustHandles="1" noChangeArrowheads="1" noChangeShapeType="1" noTextEdit="1"/>
                </p:cNvSpPr>
                <p:nvPr/>
              </p:nvSpPr>
              <p:spPr>
                <a:xfrm>
                  <a:off x="5255741" y="2688838"/>
                  <a:ext cx="4555066" cy="1116075"/>
                </a:xfrm>
                <a:prstGeom prst="rect">
                  <a:avLst/>
                </a:prstGeom>
                <a:blipFill>
                  <a:blip r:embed="rId5"/>
                  <a:stretch>
                    <a:fillRect/>
                  </a:stretch>
                </a:blipFill>
              </p:spPr>
              <p:txBody>
                <a:bodyPr/>
                <a:lstStyle/>
                <a:p>
                  <a:r>
                    <a:rPr lang="de-AT">
                      <a:noFill/>
                    </a:rPr>
                    <a:t> </a:t>
                  </a:r>
                </a:p>
              </p:txBody>
            </p:sp>
          </mc:Fallback>
        </mc:AlternateContent>
      </p:grpSp>
      <p:sp>
        <p:nvSpPr>
          <p:cNvPr id="12" name="Fußzeilenplatzhalter 11">
            <a:extLst>
              <a:ext uri="{FF2B5EF4-FFF2-40B4-BE49-F238E27FC236}">
                <a16:creationId xmlns:a16="http://schemas.microsoft.com/office/drawing/2014/main" id="{5635988E-318F-CE2D-B0A3-BE803631375B}"/>
              </a:ext>
            </a:extLst>
          </p:cNvPr>
          <p:cNvSpPr>
            <a:spLocks noGrp="1"/>
          </p:cNvSpPr>
          <p:nvPr>
            <p:ph type="ftr" sz="quarter" idx="11"/>
          </p:nvPr>
        </p:nvSpPr>
        <p:spPr/>
        <p:txBody>
          <a:bodyPr/>
          <a:lstStyle/>
          <a:p>
            <a:r>
              <a:rPr lang="en-US"/>
              <a:t>Alexander Niederklapfer - LSE</a:t>
            </a:r>
            <a:endParaRPr lang="en-US" dirty="0"/>
          </a:p>
        </p:txBody>
      </p:sp>
      <p:sp>
        <p:nvSpPr>
          <p:cNvPr id="13" name="Foliennummernplatzhalter 12">
            <a:extLst>
              <a:ext uri="{FF2B5EF4-FFF2-40B4-BE49-F238E27FC236}">
                <a16:creationId xmlns:a16="http://schemas.microsoft.com/office/drawing/2014/main" id="{02A1A676-6907-7ABC-ED0A-5D5A19DC90B1}"/>
              </a:ext>
            </a:extLst>
          </p:cNvPr>
          <p:cNvSpPr>
            <a:spLocks noGrp="1"/>
          </p:cNvSpPr>
          <p:nvPr>
            <p:ph type="sldNum" sz="quarter" idx="12"/>
          </p:nvPr>
        </p:nvSpPr>
        <p:spPr/>
        <p:txBody>
          <a:bodyPr/>
          <a:lstStyle/>
          <a:p>
            <a:fld id="{FA4FCA09-A334-4A38-8A78-E51DCD588AB3}" type="slidenum">
              <a:rPr lang="en-US" smtClean="0"/>
              <a:pPr/>
              <a:t>7</a:t>
            </a:fld>
            <a:r>
              <a:rPr lang="en-US"/>
              <a:t> / 19</a:t>
            </a:r>
            <a:endParaRPr lang="en-US" dirty="0"/>
          </a:p>
        </p:txBody>
      </p:sp>
      <p:sp>
        <p:nvSpPr>
          <p:cNvPr id="16" name="Fußzeilenplatzhalter 16">
            <a:extLst>
              <a:ext uri="{FF2B5EF4-FFF2-40B4-BE49-F238E27FC236}">
                <a16:creationId xmlns:a16="http://schemas.microsoft.com/office/drawing/2014/main" id="{3DA24E4F-009B-60DA-0409-19D66FE010D5}"/>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1. Fundamentality and Quantum Systems</a:t>
            </a:r>
          </a:p>
        </p:txBody>
      </p:sp>
    </p:spTree>
    <p:extLst>
      <p:ext uri="{BB962C8B-B14F-4D97-AF65-F5344CB8AC3E}">
        <p14:creationId xmlns:p14="http://schemas.microsoft.com/office/powerpoint/2010/main" val="28847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kter Rauchhintergrund">
            <a:extLst>
              <a:ext uri="{FF2B5EF4-FFF2-40B4-BE49-F238E27FC236}">
                <a16:creationId xmlns:a16="http://schemas.microsoft.com/office/drawing/2014/main" id="{5B19E633-2607-239E-3AB5-1FDEF90C4FE7}"/>
              </a:ext>
            </a:extLst>
          </p:cNvPr>
          <p:cNvPicPr>
            <a:picLocks noChangeAspect="1"/>
          </p:cNvPicPr>
          <p:nvPr/>
        </p:nvPicPr>
        <p:blipFill rotWithShape="1">
          <a:blip r:embed="rId2"/>
          <a:srcRect t="6411" b="90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4D07BF5-D29E-918E-55FE-747AF2A0E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77673"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90FD3D78-79C9-5680-9C47-5A0FE3C29B39}"/>
              </a:ext>
            </a:extLst>
          </p:cNvPr>
          <p:cNvSpPr>
            <a:spLocks noGrp="1"/>
          </p:cNvSpPr>
          <p:nvPr>
            <p:ph type="ctrTitle"/>
          </p:nvPr>
        </p:nvSpPr>
        <p:spPr>
          <a:xfrm>
            <a:off x="350983" y="1332115"/>
            <a:ext cx="3593618" cy="2543448"/>
          </a:xfrm>
        </p:spPr>
        <p:txBody>
          <a:bodyPr anchor="b">
            <a:normAutofit/>
          </a:bodyPr>
          <a:lstStyle/>
          <a:p>
            <a:pPr algn="l"/>
            <a:r>
              <a:rPr lang="de-AT" sz="2700" dirty="0"/>
              <a:t>2. The </a:t>
            </a:r>
            <a:r>
              <a:rPr lang="de-AT" sz="2700" dirty="0" err="1"/>
              <a:t>Two</a:t>
            </a:r>
            <a:r>
              <a:rPr lang="de-AT" sz="2700" dirty="0"/>
              <a:t> </a:t>
            </a:r>
            <a:r>
              <a:rPr lang="de-AT" sz="2700" dirty="0" err="1"/>
              <a:t>Decompositions</a:t>
            </a:r>
            <a:endParaRPr lang="en-GB" sz="2700" dirty="0"/>
          </a:p>
        </p:txBody>
      </p:sp>
    </p:spTree>
    <p:extLst>
      <p:ext uri="{BB962C8B-B14F-4D97-AF65-F5344CB8AC3E}">
        <p14:creationId xmlns:p14="http://schemas.microsoft.com/office/powerpoint/2010/main" val="15800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16">
            <a:extLst>
              <a:ext uri="{FF2B5EF4-FFF2-40B4-BE49-F238E27FC236}">
                <a16:creationId xmlns:a16="http://schemas.microsoft.com/office/drawing/2014/main" id="{B18BC49A-6C9F-0E15-DE17-53A5C2DBAB27}"/>
              </a:ext>
            </a:extLst>
          </p:cNvPr>
          <p:cNvSpPr txBox="1">
            <a:spLocks/>
          </p:cNvSpPr>
          <p:nvPr/>
        </p:nvSpPr>
        <p:spPr>
          <a:xfrm>
            <a:off x="130630" y="6453001"/>
            <a:ext cx="2805405"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2. The Two Decompositions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09640A-9438-5B13-A1D1-1D562C3DACD5}"/>
                  </a:ext>
                </a:extLst>
              </p:cNvPr>
              <p:cNvSpPr>
                <a:spLocks noGrp="1"/>
              </p:cNvSpPr>
              <p:nvPr>
                <p:ph idx="1"/>
              </p:nvPr>
            </p:nvSpPr>
            <p:spPr>
              <a:xfrm>
                <a:off x="612647" y="1176867"/>
                <a:ext cx="10653579" cy="513249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d>
                        <m:dPr>
                          <m:ctrlPr>
                            <a:rPr lang="de-AT" sz="3200" i="1" smtClean="0">
                              <a:latin typeface="Cambria Math" panose="02040503050406030204" pitchFamily="18" charset="0"/>
                            </a:rPr>
                          </m:ctrlPr>
                        </m:dPr>
                        <m:e>
                          <m:r>
                            <a:rPr lang="de-AT" sz="3200" smtClean="0">
                              <a:latin typeface="Cambria Math" panose="02040503050406030204" pitchFamily="18" charset="0"/>
                            </a:rPr>
                            <m:t>ℋ</m:t>
                          </m:r>
                          <m:r>
                            <a:rPr lang="de-DE" sz="3200" b="0" i="1" smtClean="0">
                              <a:latin typeface="Cambria Math" panose="02040503050406030204" pitchFamily="18" charset="0"/>
                            </a:rPr>
                            <m:t>,</m:t>
                          </m:r>
                          <m:r>
                            <a:rPr lang="de-DE" sz="3200" b="0" i="0" smtClean="0">
                              <a:latin typeface="Cambria Math" panose="02040503050406030204" pitchFamily="18" charset="0"/>
                            </a:rPr>
                            <m:t> </m:t>
                          </m:r>
                          <m:r>
                            <a:rPr lang="de-AT" sz="3200">
                              <a:latin typeface="Cambria Math" panose="02040503050406030204" pitchFamily="18" charset="0"/>
                            </a:rPr>
                            <m:t>𝒜</m:t>
                          </m:r>
                        </m:e>
                      </m:d>
                      <m:r>
                        <a:rPr lang="de-AT" sz="3200">
                          <a:latin typeface="Cambria Math" panose="02040503050406030204" pitchFamily="18" charset="0"/>
                        </a:rPr>
                        <m:t>=(</m:t>
                      </m:r>
                      <m:sSub>
                        <m:sSubPr>
                          <m:ctrlPr>
                            <a:rPr lang="de-AT" sz="3200" i="1" smtClean="0">
                              <a:latin typeface="Cambria Math" panose="02040503050406030204" pitchFamily="18" charset="0"/>
                            </a:rPr>
                          </m:ctrlPr>
                        </m:sSubPr>
                        <m:e>
                          <m:r>
                            <a:rPr lang="de-AT" sz="3200">
                              <a:latin typeface="Cambria Math" panose="02040503050406030204" pitchFamily="18" charset="0"/>
                            </a:rPr>
                            <m:t>ℋ</m:t>
                          </m:r>
                        </m:e>
                        <m:sub>
                          <m:r>
                            <a:rPr lang="de-AT" sz="3200" smtClean="0">
                              <a:latin typeface="Cambria Math" panose="02040503050406030204" pitchFamily="18" charset="0"/>
                            </a:rPr>
                            <m:t>1</m:t>
                          </m:r>
                        </m:sub>
                      </m:sSub>
                      <m:r>
                        <a:rPr lang="de-AT" sz="3200">
                          <a:latin typeface="Cambria Math" panose="02040503050406030204" pitchFamily="18" charset="0"/>
                        </a:rPr>
                        <m:t>⊗</m:t>
                      </m:r>
                      <m:sSub>
                        <m:sSubPr>
                          <m:ctrlPr>
                            <a:rPr lang="de-AT" sz="3200" i="1">
                              <a:latin typeface="Cambria Math" panose="02040503050406030204" pitchFamily="18" charset="0"/>
                            </a:rPr>
                          </m:ctrlPr>
                        </m:sSubPr>
                        <m:e>
                          <m:r>
                            <a:rPr lang="de-AT" sz="3200">
                              <a:latin typeface="Cambria Math" panose="02040503050406030204" pitchFamily="18" charset="0"/>
                            </a:rPr>
                            <m:t>ℋ</m:t>
                          </m:r>
                        </m:e>
                        <m:sub>
                          <m:r>
                            <a:rPr lang="de-AT" sz="3200" smtClean="0">
                              <a:latin typeface="Cambria Math" panose="02040503050406030204" pitchFamily="18" charset="0"/>
                            </a:rPr>
                            <m:t>2</m:t>
                          </m:r>
                        </m:sub>
                      </m:sSub>
                      <m:r>
                        <a:rPr lang="de-DE" sz="3200" b="0" i="0" smtClean="0">
                          <a:latin typeface="Cambria Math" panose="02040503050406030204" pitchFamily="18" charset="0"/>
                        </a:rPr>
                        <m:t>, </m:t>
                      </m:r>
                      <m:sSub>
                        <m:sSubPr>
                          <m:ctrlPr>
                            <a:rPr lang="de-AT" sz="3200" i="1">
                              <a:latin typeface="Cambria Math" panose="02040503050406030204" pitchFamily="18" charset="0"/>
                            </a:rPr>
                          </m:ctrlPr>
                        </m:sSubPr>
                        <m:e>
                          <m:r>
                            <a:rPr lang="de-DE" sz="3200" b="0" i="1" smtClean="0">
                              <a:latin typeface="Cambria Math" panose="02040503050406030204" pitchFamily="18" charset="0"/>
                            </a:rPr>
                            <m:t>  </m:t>
                          </m:r>
                          <m:r>
                            <a:rPr lang="de-AT" sz="3200">
                              <a:latin typeface="Cambria Math" panose="02040503050406030204" pitchFamily="18" charset="0"/>
                            </a:rPr>
                            <m:t>𝒜</m:t>
                          </m:r>
                        </m:e>
                        <m:sub>
                          <m:r>
                            <a:rPr lang="de-AT" sz="3200">
                              <a:latin typeface="Cambria Math" panose="02040503050406030204" pitchFamily="18" charset="0"/>
                            </a:rPr>
                            <m:t>1</m:t>
                          </m:r>
                        </m:sub>
                      </m:sSub>
                      <m:r>
                        <a:rPr lang="de-AT" sz="3200">
                          <a:latin typeface="Cambria Math" panose="02040503050406030204" pitchFamily="18" charset="0"/>
                        </a:rPr>
                        <m:t>⊗</m:t>
                      </m:r>
                      <m:sSub>
                        <m:sSubPr>
                          <m:ctrlPr>
                            <a:rPr lang="de-AT" sz="3200" i="1">
                              <a:latin typeface="Cambria Math" panose="02040503050406030204" pitchFamily="18" charset="0"/>
                            </a:rPr>
                          </m:ctrlPr>
                        </m:sSubPr>
                        <m:e>
                          <m:r>
                            <a:rPr lang="de-AT" sz="3200">
                              <a:latin typeface="Cambria Math" panose="02040503050406030204" pitchFamily="18" charset="0"/>
                            </a:rPr>
                            <m:t>𝒜</m:t>
                          </m:r>
                        </m:e>
                        <m:sub>
                          <m:r>
                            <a:rPr lang="de-AT" sz="3200">
                              <a:latin typeface="Cambria Math" panose="02040503050406030204" pitchFamily="18" charset="0"/>
                            </a:rPr>
                            <m:t>2</m:t>
                          </m:r>
                        </m:sub>
                      </m:sSub>
                      <m:r>
                        <a:rPr lang="de-AT" sz="3200">
                          <a:latin typeface="Cambria Math" panose="02040503050406030204" pitchFamily="18" charset="0"/>
                        </a:rPr>
                        <m:t>)</m:t>
                      </m:r>
                    </m:oMath>
                  </m:oMathPara>
                </a14:m>
                <a:endParaRPr lang="en-GB" sz="3200" dirty="0"/>
              </a:p>
              <a:p>
                <a:endParaRPr lang="en-GB" sz="2400" dirty="0"/>
              </a:p>
              <a:p>
                <a:r>
                  <a:rPr lang="en-GB" sz="2400" dirty="0"/>
                  <a:t>Standard textbook procedure to compose systems</a:t>
                </a:r>
              </a:p>
              <a:p>
                <a:r>
                  <a:rPr lang="en-GB" sz="2400" dirty="0"/>
                  <a:t>Why is </a:t>
                </a:r>
                <a14:m>
                  <m:oMath xmlns:m="http://schemas.openxmlformats.org/officeDocument/2006/math">
                    <m:r>
                      <a:rPr lang="de-AT" sz="2400">
                        <a:latin typeface="Cambria Math" panose="02040503050406030204" pitchFamily="18" charset="0"/>
                      </a:rPr>
                      <m:t>⊗</m:t>
                    </m:r>
                    <m:r>
                      <a:rPr lang="de-AT" sz="2400" i="1">
                        <a:latin typeface="Cambria Math" panose="02040503050406030204" pitchFamily="18" charset="0"/>
                      </a:rPr>
                      <m:t> </m:t>
                    </m:r>
                  </m:oMath>
                </a14:m>
                <a:r>
                  <a:rPr lang="en-GB" sz="2400" dirty="0"/>
                  <a:t>a priority relation? </a:t>
                </a:r>
              </a:p>
              <a:p>
                <a:pPr lvl="1"/>
                <a:r>
                  <a:rPr lang="en-GB" sz="2200" dirty="0"/>
                  <a:t>(Statistical) Independence</a:t>
                </a:r>
              </a:p>
              <a:p>
                <a:pPr lvl="2"/>
                <a14:m>
                  <m:oMath xmlns:m="http://schemas.openxmlformats.org/officeDocument/2006/math">
                    <m:r>
                      <a:rPr lang="de-AT" sz="2000">
                        <a:latin typeface="Cambria Math" panose="02040503050406030204" pitchFamily="18" charset="0"/>
                      </a:rPr>
                      <m:t>⊗</m:t>
                    </m:r>
                  </m:oMath>
                </a14:m>
                <a:r>
                  <a:rPr lang="en-GB" sz="2000" dirty="0"/>
                  <a:t> satisfies independence in terms of conditional probabilities (</a:t>
                </a:r>
                <a:r>
                  <a:rPr lang="en-GB" sz="2000" dirty="0" err="1"/>
                  <a:t>Malament</a:t>
                </a:r>
                <a:r>
                  <a:rPr lang="en-GB" sz="2000" dirty="0"/>
                  <a:t> 1996)</a:t>
                </a:r>
              </a:p>
              <a:p>
                <a:pPr lvl="2"/>
                <a:r>
                  <a:rPr lang="en-GB" sz="2000" dirty="0"/>
                  <a:t>Conversely, requirements of similar notions of independence (operational independence, split property, …) imply the tensor product (</a:t>
                </a:r>
                <a:r>
                  <a:rPr lang="en-GB" sz="2000" dirty="0" err="1"/>
                  <a:t>Rédei</a:t>
                </a:r>
                <a:r>
                  <a:rPr lang="en-GB" sz="2000" dirty="0"/>
                  <a:t> and Summers 2010)</a:t>
                </a:r>
                <a:endParaRPr lang="en-GB" sz="2000" b="1" dirty="0">
                  <a:solidFill>
                    <a:schemeClr val="accent1"/>
                  </a:solidFill>
                </a:endParaRPr>
              </a:p>
              <a:p>
                <a:endParaRPr lang="en-GB" sz="2400" dirty="0"/>
              </a:p>
              <a:p>
                <a:pPr lvl="1"/>
                <a:endParaRPr lang="en-GB" sz="2000" dirty="0"/>
              </a:p>
            </p:txBody>
          </p:sp>
        </mc:Choice>
        <mc:Fallback>
          <p:sp>
            <p:nvSpPr>
              <p:cNvPr id="3" name="Content Placeholder 2">
                <a:extLst>
                  <a:ext uri="{FF2B5EF4-FFF2-40B4-BE49-F238E27FC236}">
                    <a16:creationId xmlns:a16="http://schemas.microsoft.com/office/drawing/2014/main" id="{6209640A-9438-5B13-A1D1-1D562C3DACD5}"/>
                  </a:ext>
                </a:extLst>
              </p:cNvPr>
              <p:cNvSpPr>
                <a:spLocks noGrp="1" noRot="1" noChangeAspect="1" noMove="1" noResize="1" noEditPoints="1" noAdjustHandles="1" noChangeArrowheads="1" noChangeShapeType="1" noTextEdit="1"/>
              </p:cNvSpPr>
              <p:nvPr>
                <p:ph idx="1"/>
              </p:nvPr>
            </p:nvSpPr>
            <p:spPr>
              <a:xfrm>
                <a:off x="612647" y="1176867"/>
                <a:ext cx="10653579" cy="5132493"/>
              </a:xfrm>
              <a:blipFill>
                <a:blip r:embed="rId2"/>
                <a:stretch>
                  <a:fillRect l="-744"/>
                </a:stretch>
              </a:blipFill>
            </p:spPr>
            <p:txBody>
              <a:bodyPr/>
              <a:lstStyle/>
              <a:p>
                <a:r>
                  <a:rPr lang="en-GB">
                    <a:noFill/>
                  </a:rPr>
                  <a:t> </a:t>
                </a:r>
              </a:p>
            </p:txBody>
          </p:sp>
        </mc:Fallback>
      </mc:AlternateContent>
      <p:sp>
        <p:nvSpPr>
          <p:cNvPr id="9" name="Rechteck 8">
            <a:extLst>
              <a:ext uri="{FF2B5EF4-FFF2-40B4-BE49-F238E27FC236}">
                <a16:creationId xmlns:a16="http://schemas.microsoft.com/office/drawing/2014/main" id="{FFA014B4-5EFE-94A7-A4C0-1A5F8AB35648}"/>
              </a:ext>
            </a:extLst>
          </p:cNvPr>
          <p:cNvSpPr/>
          <p:nvPr/>
        </p:nvSpPr>
        <p:spPr>
          <a:xfrm>
            <a:off x="0" y="0"/>
            <a:ext cx="12192000" cy="6981508"/>
          </a:xfrm>
          <a:prstGeom prst="rect">
            <a:avLst/>
          </a:prstGeom>
          <a:solidFill>
            <a:srgbClr val="D9D9D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uppieren 4">
            <a:extLst>
              <a:ext uri="{FF2B5EF4-FFF2-40B4-BE49-F238E27FC236}">
                <a16:creationId xmlns:a16="http://schemas.microsoft.com/office/drawing/2014/main" id="{74CB1600-1C2F-168A-936C-A9832A146486}"/>
              </a:ext>
            </a:extLst>
          </p:cNvPr>
          <p:cNvGrpSpPr/>
          <p:nvPr/>
        </p:nvGrpSpPr>
        <p:grpSpPr>
          <a:xfrm>
            <a:off x="2121295" y="2757859"/>
            <a:ext cx="7404232" cy="1849967"/>
            <a:chOff x="2121295" y="2757859"/>
            <a:chExt cx="7404232" cy="1849967"/>
          </a:xfrm>
        </p:grpSpPr>
        <p:sp>
          <p:nvSpPr>
            <p:cNvPr id="8" name="Rechteck 7">
              <a:extLst>
                <a:ext uri="{FF2B5EF4-FFF2-40B4-BE49-F238E27FC236}">
                  <a16:creationId xmlns:a16="http://schemas.microsoft.com/office/drawing/2014/main" id="{1EE0CED3-1852-70D5-2599-4D3E44B6B858}"/>
                </a:ext>
              </a:extLst>
            </p:cNvPr>
            <p:cNvSpPr/>
            <p:nvPr/>
          </p:nvSpPr>
          <p:spPr>
            <a:xfrm>
              <a:off x="3535135" y="2757859"/>
              <a:ext cx="4584700" cy="18499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360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E7C6C51-EFF6-C475-3945-F02964E46712}"/>
                    </a:ext>
                  </a:extLst>
                </p:cNvPr>
                <p:cNvSpPr txBox="1"/>
                <p:nvPr/>
              </p:nvSpPr>
              <p:spPr>
                <a:xfrm>
                  <a:off x="2121295" y="2845930"/>
                  <a:ext cx="740423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de-AT" sz="5400" b="0" i="1" smtClean="0">
                                <a:solidFill>
                                  <a:schemeClr val="bg1"/>
                                </a:solidFill>
                                <a:latin typeface="Cambria Math" panose="02040503050406030204" pitchFamily="18" charset="0"/>
                              </a:rPr>
                            </m:ctrlPr>
                          </m:sSupPr>
                          <m:e>
                            <m:r>
                              <a:rPr lang="de-AT" sz="5400" b="0" i="1" smtClean="0">
                                <a:solidFill>
                                  <a:schemeClr val="bg1"/>
                                </a:solidFill>
                                <a:latin typeface="Cambria Math" panose="02040503050406030204" pitchFamily="18" charset="0"/>
                                <a:ea typeface="Cambria Math" panose="02040503050406030204" pitchFamily="18" charset="0"/>
                              </a:rPr>
                              <m:t>ℂ</m:t>
                            </m:r>
                          </m:e>
                          <m:sup>
                            <m:r>
                              <a:rPr lang="de-AT" sz="5400" b="0" i="1" smtClean="0">
                                <a:solidFill>
                                  <a:schemeClr val="bg1"/>
                                </a:solidFill>
                                <a:latin typeface="Cambria Math" panose="02040503050406030204" pitchFamily="18" charset="0"/>
                              </a:rPr>
                              <m:t>4</m:t>
                            </m:r>
                          </m:sup>
                        </m:sSup>
                        <m:r>
                          <a:rPr lang="de-AT" sz="5400" b="0" i="1" smtClean="0">
                            <a:solidFill>
                              <a:schemeClr val="bg1"/>
                            </a:solidFill>
                            <a:latin typeface="Cambria Math" panose="02040503050406030204" pitchFamily="18" charset="0"/>
                            <a:ea typeface="Cambria Math" panose="02040503050406030204" pitchFamily="18" charset="0"/>
                          </a:rPr>
                          <m:t>≅</m:t>
                        </m:r>
                        <m:sSup>
                          <m:sSupPr>
                            <m:ctrlPr>
                              <a:rPr lang="de-AT" sz="5400" b="0" i="1" smtClean="0">
                                <a:solidFill>
                                  <a:schemeClr val="bg1"/>
                                </a:solidFill>
                                <a:latin typeface="Cambria Math" panose="02040503050406030204" pitchFamily="18" charset="0"/>
                              </a:rPr>
                            </m:ctrlPr>
                          </m:sSupPr>
                          <m:e>
                            <m:r>
                              <a:rPr lang="de-AT" sz="5400" i="1">
                                <a:solidFill>
                                  <a:schemeClr val="bg1"/>
                                </a:solidFill>
                                <a:latin typeface="Cambria Math" panose="02040503050406030204" pitchFamily="18" charset="0"/>
                                <a:ea typeface="Cambria Math" panose="02040503050406030204" pitchFamily="18" charset="0"/>
                              </a:rPr>
                              <m:t>ℂ</m:t>
                            </m:r>
                          </m:e>
                          <m:sup>
                            <m:r>
                              <a:rPr lang="de-AT" sz="5400" b="0" i="1" smtClean="0">
                                <a:solidFill>
                                  <a:schemeClr val="bg1"/>
                                </a:solidFill>
                                <a:latin typeface="Cambria Math" panose="02040503050406030204" pitchFamily="18" charset="0"/>
                              </a:rPr>
                              <m:t>2</m:t>
                            </m:r>
                          </m:sup>
                        </m:sSup>
                        <m:r>
                          <a:rPr lang="de-AT" sz="5400" i="1" smtClean="0">
                            <a:solidFill>
                              <a:schemeClr val="bg1"/>
                            </a:solidFill>
                            <a:latin typeface="Cambria Math" panose="02040503050406030204" pitchFamily="18" charset="0"/>
                            <a:ea typeface="Cambria Math" panose="02040503050406030204" pitchFamily="18" charset="0"/>
                          </a:rPr>
                          <m:t>⊗</m:t>
                        </m:r>
                        <m:sSup>
                          <m:sSupPr>
                            <m:ctrlPr>
                              <a:rPr lang="de-AT" sz="5400" i="1">
                                <a:solidFill>
                                  <a:schemeClr val="bg1"/>
                                </a:solidFill>
                                <a:latin typeface="Cambria Math" panose="02040503050406030204" pitchFamily="18" charset="0"/>
                              </a:rPr>
                            </m:ctrlPr>
                          </m:sSupPr>
                          <m:e>
                            <m:r>
                              <a:rPr lang="de-AT" sz="5400" i="1">
                                <a:solidFill>
                                  <a:schemeClr val="bg1"/>
                                </a:solidFill>
                                <a:latin typeface="Cambria Math" panose="02040503050406030204" pitchFamily="18" charset="0"/>
                                <a:ea typeface="Cambria Math" panose="02040503050406030204" pitchFamily="18" charset="0"/>
                              </a:rPr>
                              <m:t>ℂ</m:t>
                            </m:r>
                          </m:e>
                          <m:sup>
                            <m:r>
                              <a:rPr lang="de-AT" sz="5400" i="1">
                                <a:solidFill>
                                  <a:schemeClr val="bg1"/>
                                </a:solidFill>
                                <a:latin typeface="Cambria Math" panose="02040503050406030204" pitchFamily="18" charset="0"/>
                              </a:rPr>
                              <m:t>2</m:t>
                            </m:r>
                          </m:sup>
                        </m:sSup>
                      </m:oMath>
                    </m:oMathPara>
                  </a14:m>
                  <a:endParaRPr lang="en-GB" sz="5400" dirty="0">
                    <a:solidFill>
                      <a:schemeClr val="bg1"/>
                    </a:solidFill>
                  </a:endParaRPr>
                </a:p>
              </p:txBody>
            </p:sp>
          </mc:Choice>
          <mc:Fallback>
            <p:sp>
              <p:nvSpPr>
                <p:cNvPr id="6" name="TextBox 5">
                  <a:extLst>
                    <a:ext uri="{FF2B5EF4-FFF2-40B4-BE49-F238E27FC236}">
                      <a16:creationId xmlns:a16="http://schemas.microsoft.com/office/drawing/2014/main" id="{6E7C6C51-EFF6-C475-3945-F02964E46712}"/>
                    </a:ext>
                  </a:extLst>
                </p:cNvPr>
                <p:cNvSpPr txBox="1">
                  <a:spLocks noRot="1" noChangeAspect="1" noMove="1" noResize="1" noEditPoints="1" noAdjustHandles="1" noChangeArrowheads="1" noChangeShapeType="1" noTextEdit="1"/>
                </p:cNvSpPr>
                <p:nvPr/>
              </p:nvSpPr>
              <p:spPr>
                <a:xfrm>
                  <a:off x="2121295" y="2845930"/>
                  <a:ext cx="7404232" cy="9233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A512710-0059-3B01-A089-BD8D52FF05B4}"/>
                    </a:ext>
                  </a:extLst>
                </p:cNvPr>
                <p:cNvSpPr txBox="1"/>
                <p:nvPr/>
              </p:nvSpPr>
              <p:spPr>
                <a:xfrm>
                  <a:off x="4419995" y="3628046"/>
                  <a:ext cx="4455123" cy="76944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de-AT" sz="4400" b="0" i="1" smtClean="0">
                            <a:solidFill>
                              <a:schemeClr val="bg1"/>
                            </a:solidFill>
                            <a:latin typeface="Cambria Math" panose="02040503050406030204" pitchFamily="18" charset="0"/>
                            <a:ea typeface="Cambria Math" panose="02040503050406030204" pitchFamily="18" charset="0"/>
                          </a:rPr>
                          <m:t>↕</m:t>
                        </m:r>
                        <m:r>
                          <a:rPr lang="de-AT" sz="4400" b="0" i="1" smtClean="0">
                            <a:solidFill>
                              <a:schemeClr val="bg1"/>
                            </a:solidFill>
                            <a:latin typeface="Cambria Math" panose="02040503050406030204" pitchFamily="18" charset="0"/>
                          </a:rPr>
                          <m:t>             </m:t>
                        </m:r>
                        <m:r>
                          <a:rPr lang="de-AT" sz="4400" b="0" i="1" smtClean="0">
                            <a:solidFill>
                              <a:schemeClr val="bg1"/>
                            </a:solidFill>
                            <a:latin typeface="Cambria Math" panose="02040503050406030204" pitchFamily="18" charset="0"/>
                            <a:ea typeface="Cambria Math" panose="02040503050406030204" pitchFamily="18" charset="0"/>
                          </a:rPr>
                          <m:t>↕</m:t>
                        </m:r>
                      </m:oMath>
                    </m:oMathPara>
                  </a14:m>
                  <a:endParaRPr lang="en-GB" sz="4400" dirty="0">
                    <a:solidFill>
                      <a:schemeClr val="bg1"/>
                    </a:solidFill>
                  </a:endParaRPr>
                </a:p>
              </p:txBody>
            </p:sp>
          </mc:Choice>
          <mc:Fallback>
            <p:sp>
              <p:nvSpPr>
                <p:cNvPr id="7" name="TextBox 6">
                  <a:extLst>
                    <a:ext uri="{FF2B5EF4-FFF2-40B4-BE49-F238E27FC236}">
                      <a16:creationId xmlns:a16="http://schemas.microsoft.com/office/drawing/2014/main" id="{3A512710-0059-3B01-A089-BD8D52FF05B4}"/>
                    </a:ext>
                  </a:extLst>
                </p:cNvPr>
                <p:cNvSpPr txBox="1">
                  <a:spLocks noRot="1" noChangeAspect="1" noMove="1" noResize="1" noEditPoints="1" noAdjustHandles="1" noChangeArrowheads="1" noChangeShapeType="1" noTextEdit="1"/>
                </p:cNvSpPr>
                <p:nvPr/>
              </p:nvSpPr>
              <p:spPr>
                <a:xfrm>
                  <a:off x="4419995" y="3628046"/>
                  <a:ext cx="4455123" cy="769441"/>
                </a:xfrm>
                <a:prstGeom prst="rect">
                  <a:avLst/>
                </a:prstGeom>
                <a:blipFill>
                  <a:blip r:embed="rId4"/>
                  <a:stretch>
                    <a:fillRect/>
                  </a:stretch>
                </a:blipFill>
              </p:spPr>
              <p:txBody>
                <a:bodyPr/>
                <a:lstStyle/>
                <a:p>
                  <a:r>
                    <a:rPr lang="en-GB">
                      <a:noFill/>
                    </a:rPr>
                    <a:t> </a:t>
                  </a:r>
                </a:p>
              </p:txBody>
            </p:sp>
          </mc:Fallback>
        </mc:AlternateContent>
      </p:grpSp>
      <p:sp>
        <p:nvSpPr>
          <p:cNvPr id="2" name="Title 1">
            <a:extLst>
              <a:ext uri="{FF2B5EF4-FFF2-40B4-BE49-F238E27FC236}">
                <a16:creationId xmlns:a16="http://schemas.microsoft.com/office/drawing/2014/main" id="{AA1249A3-4D2C-938F-C78F-E1895FC347AD}"/>
              </a:ext>
            </a:extLst>
          </p:cNvPr>
          <p:cNvSpPr>
            <a:spLocks noGrp="1"/>
          </p:cNvSpPr>
          <p:nvPr>
            <p:ph type="title"/>
          </p:nvPr>
        </p:nvSpPr>
        <p:spPr>
          <a:xfrm>
            <a:off x="612648" y="548640"/>
            <a:ext cx="10653578" cy="1132258"/>
          </a:xfrm>
        </p:spPr>
        <p:txBody>
          <a:bodyPr/>
          <a:lstStyle/>
          <a:p>
            <a:r>
              <a:rPr lang="de-AT" dirty="0"/>
              <a:t>Tensor </a:t>
            </a:r>
            <a:r>
              <a:rPr lang="de-AT" dirty="0" err="1"/>
              <a:t>Product</a:t>
            </a:r>
            <a:r>
              <a:rPr lang="de-AT" dirty="0"/>
              <a:t> </a:t>
            </a:r>
            <a:r>
              <a:rPr lang="de-AT" dirty="0" err="1"/>
              <a:t>Decomposition</a:t>
            </a:r>
            <a:endParaRPr lang="en-GB" dirty="0"/>
          </a:p>
        </p:txBody>
      </p:sp>
      <p:sp>
        <p:nvSpPr>
          <p:cNvPr id="14" name="Fußzeilenplatzhalter 13">
            <a:extLst>
              <a:ext uri="{FF2B5EF4-FFF2-40B4-BE49-F238E27FC236}">
                <a16:creationId xmlns:a16="http://schemas.microsoft.com/office/drawing/2014/main" id="{3C148A89-3621-605C-2E72-C564E559DAE3}"/>
              </a:ext>
            </a:extLst>
          </p:cNvPr>
          <p:cNvSpPr>
            <a:spLocks noGrp="1"/>
          </p:cNvSpPr>
          <p:nvPr>
            <p:ph type="ftr" sz="quarter" idx="11"/>
          </p:nvPr>
        </p:nvSpPr>
        <p:spPr/>
        <p:txBody>
          <a:bodyPr/>
          <a:lstStyle/>
          <a:p>
            <a:r>
              <a:rPr lang="en-US"/>
              <a:t>Alexander Niederklapfer - LSE</a:t>
            </a:r>
            <a:endParaRPr lang="en-US" dirty="0"/>
          </a:p>
        </p:txBody>
      </p:sp>
      <p:sp>
        <p:nvSpPr>
          <p:cNvPr id="15" name="Foliennummernplatzhalter 14">
            <a:extLst>
              <a:ext uri="{FF2B5EF4-FFF2-40B4-BE49-F238E27FC236}">
                <a16:creationId xmlns:a16="http://schemas.microsoft.com/office/drawing/2014/main" id="{B2CB302E-69A5-3499-3991-4244D2428282}"/>
              </a:ext>
            </a:extLst>
          </p:cNvPr>
          <p:cNvSpPr>
            <a:spLocks noGrp="1"/>
          </p:cNvSpPr>
          <p:nvPr>
            <p:ph type="sldNum" sz="quarter" idx="12"/>
          </p:nvPr>
        </p:nvSpPr>
        <p:spPr/>
        <p:txBody>
          <a:bodyPr/>
          <a:lstStyle/>
          <a:p>
            <a:fld id="{FA4FCA09-A334-4A38-8A78-E51DCD588AB3}" type="slidenum">
              <a:rPr lang="en-US" smtClean="0"/>
              <a:pPr/>
              <a:t>9</a:t>
            </a:fld>
            <a:r>
              <a:rPr lang="en-US"/>
              <a:t> / 19</a:t>
            </a:r>
            <a:endParaRPr lang="en-US" dirty="0"/>
          </a:p>
        </p:txBody>
      </p:sp>
    </p:spTree>
    <p:extLst>
      <p:ext uri="{BB962C8B-B14F-4D97-AF65-F5344CB8AC3E}">
        <p14:creationId xmlns:p14="http://schemas.microsoft.com/office/powerpoint/2010/main" val="7243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1337</Words>
  <Application>Microsoft Office PowerPoint</Application>
  <PresentationFormat>Breitbild</PresentationFormat>
  <Paragraphs>170</Paragraphs>
  <Slides>20</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Aptos</vt:lpstr>
      <vt:lpstr>Arial</vt:lpstr>
      <vt:lpstr>Cambria Math</vt:lpstr>
      <vt:lpstr>Neue Haas Grotesk Text Pro</vt:lpstr>
      <vt:lpstr>Segoe UI</vt:lpstr>
      <vt:lpstr>Times New Roman</vt:lpstr>
      <vt:lpstr>VanillaVTI</vt:lpstr>
      <vt:lpstr>What is Fundamental in Fundamental Physics?</vt:lpstr>
      <vt:lpstr>Does Particle Physics tell us what is fundamental?</vt:lpstr>
      <vt:lpstr>PowerPoint-Präsentation</vt:lpstr>
      <vt:lpstr>Outline</vt:lpstr>
      <vt:lpstr>1. Fundamentality and Quantum Systems</vt:lpstr>
      <vt:lpstr>What is Fundamentality?</vt:lpstr>
      <vt:lpstr>What are the Objects we are dealing With?</vt:lpstr>
      <vt:lpstr>2. The Two Decompositions</vt:lpstr>
      <vt:lpstr>Tensor Product Decomposition</vt:lpstr>
      <vt:lpstr>Direct Sum Decomposition</vt:lpstr>
      <vt:lpstr>Two decompositions for quantum systems</vt:lpstr>
      <vt:lpstr>3. Particle Physics and Group Representations</vt:lpstr>
      <vt:lpstr>The Standard Model of Particle Physics</vt:lpstr>
      <vt:lpstr>Group Representations</vt:lpstr>
      <vt:lpstr>Irreducible Representations</vt:lpstr>
      <vt:lpstr>Incompatible Decompositions</vt:lpstr>
      <vt:lpstr>4. Conclusion</vt:lpstr>
      <vt:lpstr>4. 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Fundamental in Fundamental Physics?</dc:title>
  <dc:creator>Niederklapfer,A (pgr)</dc:creator>
  <cp:lastModifiedBy>Niederklapfer,A (pgr)</cp:lastModifiedBy>
  <cp:revision>19</cp:revision>
  <cp:lastPrinted>2024-03-19T21:05:22Z</cp:lastPrinted>
  <dcterms:created xsi:type="dcterms:W3CDTF">2024-03-03T20:47:33Z</dcterms:created>
  <dcterms:modified xsi:type="dcterms:W3CDTF">2024-03-19T21:13:36Z</dcterms:modified>
</cp:coreProperties>
</file>